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56"/>
  </p:notesMasterIdLst>
  <p:handoutMasterIdLst>
    <p:handoutMasterId r:id="rId57"/>
  </p:handoutMasterIdLst>
  <p:sldIdLst>
    <p:sldId id="547" r:id="rId2"/>
    <p:sldId id="550" r:id="rId3"/>
    <p:sldId id="871" r:id="rId4"/>
    <p:sldId id="873" r:id="rId5"/>
    <p:sldId id="852" r:id="rId6"/>
    <p:sldId id="922" r:id="rId7"/>
    <p:sldId id="885" r:id="rId8"/>
    <p:sldId id="886" r:id="rId9"/>
    <p:sldId id="921" r:id="rId10"/>
    <p:sldId id="887" r:id="rId11"/>
    <p:sldId id="888" r:id="rId12"/>
    <p:sldId id="889" r:id="rId13"/>
    <p:sldId id="901" r:id="rId14"/>
    <p:sldId id="872" r:id="rId15"/>
    <p:sldId id="890" r:id="rId16"/>
    <p:sldId id="902" r:id="rId17"/>
    <p:sldId id="891" r:id="rId18"/>
    <p:sldId id="892" r:id="rId19"/>
    <p:sldId id="893" r:id="rId20"/>
    <p:sldId id="894" r:id="rId21"/>
    <p:sldId id="895" r:id="rId22"/>
    <p:sldId id="897" r:id="rId23"/>
    <p:sldId id="898" r:id="rId24"/>
    <p:sldId id="899" r:id="rId25"/>
    <p:sldId id="923" r:id="rId26"/>
    <p:sldId id="900" r:id="rId27"/>
    <p:sldId id="904" r:id="rId28"/>
    <p:sldId id="903" r:id="rId29"/>
    <p:sldId id="905" r:id="rId30"/>
    <p:sldId id="906" r:id="rId31"/>
    <p:sldId id="907" r:id="rId32"/>
    <p:sldId id="908" r:id="rId33"/>
    <p:sldId id="909" r:id="rId34"/>
    <p:sldId id="913" r:id="rId35"/>
    <p:sldId id="911" r:id="rId36"/>
    <p:sldId id="912" r:id="rId37"/>
    <p:sldId id="910" r:id="rId38"/>
    <p:sldId id="924" r:id="rId39"/>
    <p:sldId id="925" r:id="rId40"/>
    <p:sldId id="926" r:id="rId41"/>
    <p:sldId id="927" r:id="rId42"/>
    <p:sldId id="928" r:id="rId43"/>
    <p:sldId id="919" r:id="rId44"/>
    <p:sldId id="920" r:id="rId45"/>
    <p:sldId id="918" r:id="rId46"/>
    <p:sldId id="929" r:id="rId47"/>
    <p:sldId id="915" r:id="rId48"/>
    <p:sldId id="914" r:id="rId49"/>
    <p:sldId id="916" r:id="rId50"/>
    <p:sldId id="917" r:id="rId51"/>
    <p:sldId id="562" r:id="rId52"/>
    <p:sldId id="554" r:id="rId53"/>
    <p:sldId id="552" r:id="rId54"/>
    <p:sldId id="553" r:id="rId5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CC3300"/>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5" autoAdjust="0"/>
    <p:restoredTop sz="94660"/>
  </p:normalViewPr>
  <p:slideViewPr>
    <p:cSldViewPr>
      <p:cViewPr varScale="1">
        <p:scale>
          <a:sx n="84" d="100"/>
          <a:sy n="84" d="100"/>
        </p:scale>
        <p:origin x="60" y="6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2020-11-14</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11/14/2020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BF7B1FF-DFE5-4B27-8E0E-F1DDF2FB76BC}" type="slidenum">
              <a:rPr lang="en-CA" smtClean="0"/>
              <a:pPr>
                <a:defRPr/>
              </a:pPr>
              <a:t>13</a:t>
            </a:fld>
            <a:endParaRPr lang="en-CA"/>
          </a:p>
        </p:txBody>
      </p:sp>
    </p:spTree>
    <p:extLst>
      <p:ext uri="{BB962C8B-B14F-4D97-AF65-F5344CB8AC3E}">
        <p14:creationId xmlns:p14="http://schemas.microsoft.com/office/powerpoint/2010/main" val="3970198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Linked lists with dynamic memory allocation</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3.m4a"/><Relationship Id="rId7" Type="http://schemas.openxmlformats.org/officeDocument/2006/relationships/image" Target="../media/image12.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6.m4a"/><Relationship Id="rId7" Type="http://schemas.openxmlformats.org/officeDocument/2006/relationships/image" Target="../media/image14.png"/><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7.m4a"/><Relationship Id="rId7" Type="http://schemas.openxmlformats.org/officeDocument/2006/relationships/image" Target="../media/image15.png"/><Relationship Id="rId2" Type="http://schemas.microsoft.com/office/2007/relationships/media" Target="../media/media27.m4a"/><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3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3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37.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4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9.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normAutofit/>
          </a:bodyPr>
          <a:lstStyle/>
          <a:p>
            <a:r>
              <a:rPr lang="en-CA" dirty="0"/>
              <a:t>Linked lists with</a:t>
            </a:r>
            <a:br>
              <a:rPr lang="en-CA" dirty="0"/>
            </a:br>
            <a:r>
              <a:rPr lang="en-CA" dirty="0"/>
              <a:t>dynamic allocation</a:t>
            </a:r>
            <a:endParaRPr lang="en-CA" dirty="0">
              <a:latin typeface="Consolas" panose="020B0609020204030204" pitchFamily="49" charset="0"/>
              <a:cs typeface="Consolas" panose="020B0609020204030204" pitchFamily="49" charset="0"/>
            </a:endParaRPr>
          </a:p>
        </p:txBody>
      </p:sp>
      <p:pic>
        <p:nvPicPr>
          <p:cNvPr id="3" name="Audio 2">
            <a:hlinkClick r:id="" action="ppaction://media"/>
            <a:extLst>
              <a:ext uri="{FF2B5EF4-FFF2-40B4-BE49-F238E27FC236}">
                <a16:creationId xmlns:a16="http://schemas.microsoft.com/office/drawing/2014/main" id="{483B82E8-55F9-4CE9-918C-E7D0186251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7131"/>
    </mc:Choice>
    <mc:Fallback>
      <p:transition spd="slow" advTm="1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579296" cy="4525963"/>
          </a:xfrm>
        </p:spPr>
        <p:txBody>
          <a:bodyPr/>
          <a:lstStyle/>
          <a:p>
            <a:r>
              <a:rPr lang="en-US" dirty="0"/>
              <a:t>Let us also introduce a linked list class:</a:t>
            </a:r>
          </a:p>
          <a:p>
            <a:pPr lvl="1"/>
            <a:r>
              <a:rPr lang="en-US" dirty="0"/>
              <a:t>It will store the address of the first node in the linked list</a:t>
            </a:r>
            <a:endParaRPr lang="en-CA" sz="140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class </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 {</a:t>
            </a:r>
          </a:p>
          <a:p>
            <a:pPr marL="800100" lvl="2" indent="0">
              <a:buNone/>
            </a:pPr>
            <a:r>
              <a:rPr lang="en-CA" sz="1650" dirty="0">
                <a:solidFill>
                  <a:prstClr val="black"/>
                </a:solidFill>
                <a:latin typeface="Consolas" panose="020B0609020204030204" pitchFamily="49" charset="0"/>
              </a:rPr>
              <a:t>    public:</a:t>
            </a: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a:t>
            </a: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a:t>
            </a:r>
          </a:p>
          <a:p>
            <a:pPr marL="800100" lvl="2" indent="0">
              <a:buNone/>
            </a:pPr>
            <a:r>
              <a:rPr lang="en-CA" sz="1650" dirty="0">
                <a:solidFill>
                  <a:prstClr val="black"/>
                </a:solidFill>
                <a:latin typeface="Consolas" panose="020B0609020204030204" pitchFamily="49" charset="0"/>
              </a:rPr>
              <a:t>        </a:t>
            </a:r>
            <a:r>
              <a:rPr lang="en-CA" sz="1650" dirty="0" err="1">
                <a:solidFill>
                  <a:srgbClr val="FF7F7F"/>
                </a:solidFill>
                <a:latin typeface="Consolas" panose="020B0609020204030204" pitchFamily="49" charset="0"/>
              </a:rPr>
              <a:t>Linked_list</a:t>
            </a:r>
            <a:r>
              <a:rPr lang="en-CA" sz="1650" dirty="0">
                <a:solidFill>
                  <a:srgbClr val="FF7F7F"/>
                </a:solidFill>
                <a:latin typeface="Consolas" panose="020B0609020204030204" pitchFamily="49" charset="0"/>
              </a:rPr>
              <a:t>( </a:t>
            </a:r>
            <a:r>
              <a:rPr lang="en-CA" sz="1650" dirty="0" err="1">
                <a:solidFill>
                  <a:srgbClr val="FF7F7F"/>
                </a:solidFill>
                <a:latin typeface="Consolas" panose="020B0609020204030204" pitchFamily="49" charset="0"/>
              </a:rPr>
              <a:t>Linked_list</a:t>
            </a:r>
            <a:r>
              <a:rPr lang="en-CA" sz="1650" dirty="0">
                <a:solidFill>
                  <a:srgbClr val="FF7F7F"/>
                </a:solidFill>
                <a:latin typeface="Consolas" panose="020B0609020204030204" pitchFamily="49" charset="0"/>
              </a:rPr>
              <a:t> const &amp;original ) = delete;</a:t>
            </a:r>
          </a:p>
          <a:p>
            <a:pPr marL="800100" lvl="2" indent="0">
              <a:buNone/>
            </a:pPr>
            <a:r>
              <a:rPr lang="en-CA" sz="1650" dirty="0">
                <a:solidFill>
                  <a:srgbClr val="FF7F7F"/>
                </a:solidFill>
                <a:latin typeface="Consolas" panose="020B0609020204030204" pitchFamily="49" charset="0"/>
              </a:rPr>
              <a:t>        </a:t>
            </a:r>
            <a:r>
              <a:rPr lang="en-CA" sz="1650" dirty="0" err="1">
                <a:solidFill>
                  <a:srgbClr val="FF7F7F"/>
                </a:solidFill>
                <a:latin typeface="Consolas" panose="020B0609020204030204" pitchFamily="49" charset="0"/>
              </a:rPr>
              <a:t>Linked_list</a:t>
            </a:r>
            <a:r>
              <a:rPr lang="en-CA" sz="1650" dirty="0">
                <a:solidFill>
                  <a:srgbClr val="FF7F7F"/>
                </a:solidFill>
                <a:latin typeface="Consolas" panose="020B0609020204030204" pitchFamily="49" charset="0"/>
              </a:rPr>
              <a:t>( </a:t>
            </a:r>
            <a:r>
              <a:rPr lang="en-CA" sz="1650" dirty="0" err="1">
                <a:solidFill>
                  <a:srgbClr val="FF7F7F"/>
                </a:solidFill>
                <a:latin typeface="Consolas" panose="020B0609020204030204" pitchFamily="49" charset="0"/>
              </a:rPr>
              <a:t>Linked_list</a:t>
            </a:r>
            <a:r>
              <a:rPr lang="en-CA" sz="1650" dirty="0">
                <a:solidFill>
                  <a:srgbClr val="FF7F7F"/>
                </a:solidFill>
                <a:latin typeface="Consolas" panose="020B0609020204030204" pitchFamily="49" charset="0"/>
              </a:rPr>
              <a:t>      &amp;&amp;original ) = delete;</a:t>
            </a:r>
          </a:p>
          <a:p>
            <a:pPr marL="800100" lvl="2" indent="0">
              <a:buNone/>
            </a:pPr>
            <a:r>
              <a:rPr lang="en-CA" sz="1650" dirty="0">
                <a:solidFill>
                  <a:srgbClr val="FF7F7F"/>
                </a:solidFill>
                <a:latin typeface="Consolas" panose="020B0609020204030204" pitchFamily="49" charset="0"/>
              </a:rPr>
              <a:t>        </a:t>
            </a:r>
            <a:r>
              <a:rPr lang="en-CA" sz="1650" dirty="0" err="1">
                <a:solidFill>
                  <a:srgbClr val="FF7F7F"/>
                </a:solidFill>
                <a:latin typeface="Consolas" panose="020B0609020204030204" pitchFamily="49" charset="0"/>
              </a:rPr>
              <a:t>Linked_list</a:t>
            </a:r>
            <a:r>
              <a:rPr lang="en-CA" sz="1650" dirty="0">
                <a:solidFill>
                  <a:srgbClr val="FF7F7F"/>
                </a:solidFill>
                <a:latin typeface="Consolas" panose="020B0609020204030204" pitchFamily="49" charset="0"/>
              </a:rPr>
              <a:t> &amp;operator=(</a:t>
            </a:r>
            <a:r>
              <a:rPr lang="en-CA" sz="1650" dirty="0" err="1">
                <a:solidFill>
                  <a:srgbClr val="FF7F7F"/>
                </a:solidFill>
                <a:latin typeface="Consolas" panose="020B0609020204030204" pitchFamily="49" charset="0"/>
              </a:rPr>
              <a:t>Linked_list</a:t>
            </a:r>
            <a:r>
              <a:rPr lang="en-CA" sz="1650" dirty="0">
                <a:solidFill>
                  <a:srgbClr val="FF7F7F"/>
                </a:solidFill>
                <a:latin typeface="Consolas" panose="020B0609020204030204" pitchFamily="49" charset="0"/>
              </a:rPr>
              <a:t> const &amp;</a:t>
            </a:r>
            <a:r>
              <a:rPr lang="en-CA" sz="1650" dirty="0" err="1">
                <a:solidFill>
                  <a:srgbClr val="FF7F7F"/>
                </a:solidFill>
                <a:latin typeface="Consolas" panose="020B0609020204030204" pitchFamily="49" charset="0"/>
              </a:rPr>
              <a:t>rhs</a:t>
            </a:r>
            <a:r>
              <a:rPr lang="en-CA" sz="1650" dirty="0">
                <a:solidFill>
                  <a:srgbClr val="FF7F7F"/>
                </a:solidFill>
                <a:latin typeface="Consolas" panose="020B0609020204030204" pitchFamily="49" charset="0"/>
              </a:rPr>
              <a:t> ) = delete;</a:t>
            </a:r>
          </a:p>
          <a:p>
            <a:pPr marL="800100" lvl="2" indent="0">
              <a:buNone/>
            </a:pPr>
            <a:r>
              <a:rPr lang="en-CA" sz="1650" dirty="0">
                <a:solidFill>
                  <a:srgbClr val="FF7F7F"/>
                </a:solidFill>
                <a:latin typeface="Consolas" panose="020B0609020204030204" pitchFamily="49" charset="0"/>
              </a:rPr>
              <a:t>        </a:t>
            </a:r>
            <a:r>
              <a:rPr lang="en-CA" sz="1650" dirty="0" err="1">
                <a:solidFill>
                  <a:srgbClr val="FF7F7F"/>
                </a:solidFill>
                <a:latin typeface="Consolas" panose="020B0609020204030204" pitchFamily="49" charset="0"/>
              </a:rPr>
              <a:t>Linked_list</a:t>
            </a:r>
            <a:r>
              <a:rPr lang="en-CA" sz="1650" dirty="0">
                <a:solidFill>
                  <a:srgbClr val="FF7F7F"/>
                </a:solidFill>
                <a:latin typeface="Consolas" panose="020B0609020204030204" pitchFamily="49" charset="0"/>
              </a:rPr>
              <a:t> &amp;operator=(</a:t>
            </a:r>
            <a:r>
              <a:rPr lang="en-CA" sz="1650" dirty="0" err="1">
                <a:solidFill>
                  <a:srgbClr val="FF7F7F"/>
                </a:solidFill>
                <a:latin typeface="Consolas" panose="020B0609020204030204" pitchFamily="49" charset="0"/>
              </a:rPr>
              <a:t>Linked_list</a:t>
            </a:r>
            <a:r>
              <a:rPr lang="en-CA" sz="1650" dirty="0">
                <a:solidFill>
                  <a:srgbClr val="FF7F7F"/>
                </a:solidFill>
                <a:latin typeface="Consolas" panose="020B0609020204030204" pitchFamily="49" charset="0"/>
              </a:rPr>
              <a:t>      &amp;&amp;</a:t>
            </a:r>
            <a:r>
              <a:rPr lang="en-CA" sz="1650" dirty="0" err="1">
                <a:solidFill>
                  <a:srgbClr val="FF7F7F"/>
                </a:solidFill>
                <a:latin typeface="Consolas" panose="020B0609020204030204" pitchFamily="49" charset="0"/>
              </a:rPr>
              <a:t>rhs</a:t>
            </a:r>
            <a:r>
              <a:rPr lang="en-CA" sz="1650" dirty="0">
                <a:solidFill>
                  <a:srgbClr val="FF7F7F"/>
                </a:solidFill>
                <a:latin typeface="Consolas" panose="020B0609020204030204" pitchFamily="49" charset="0"/>
              </a:rPr>
              <a:t> ) = delete;</a:t>
            </a:r>
          </a:p>
          <a:p>
            <a:pPr marL="800100" lvl="2" indent="0">
              <a:buNone/>
            </a:pPr>
            <a:endParaRPr lang="en-CA" sz="1650" dirty="0">
              <a:solidFill>
                <a:srgbClr val="FF7F7F"/>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        double front() const;</a:t>
            </a:r>
          </a:p>
          <a:p>
            <a:pPr marL="800100" lvl="2" indent="0">
              <a:buNone/>
            </a:pPr>
            <a:r>
              <a:rPr lang="en-CA" sz="1650" dirty="0">
                <a:solidFill>
                  <a:prstClr val="black"/>
                </a:solidFill>
                <a:latin typeface="Consolas" panose="020B0609020204030204" pitchFamily="49" charset="0"/>
              </a:rPr>
              <a:t>        void </a:t>
            </a:r>
            <a:r>
              <a:rPr lang="en-CA" sz="1650" dirty="0" err="1">
                <a:solidFill>
                  <a:prstClr val="black"/>
                </a:solidFill>
                <a:latin typeface="Consolas" panose="020B0609020204030204" pitchFamily="49" charset="0"/>
              </a:rPr>
              <a:t>push_front</a:t>
            </a:r>
            <a:r>
              <a:rPr lang="en-CA" sz="1650" dirty="0">
                <a:solidFill>
                  <a:prstClr val="black"/>
                </a:solidFill>
                <a:latin typeface="Consolas" panose="020B0609020204030204" pitchFamily="49" charset="0"/>
              </a:rPr>
              <a:t>( double </a:t>
            </a:r>
            <a:r>
              <a:rPr lang="en-CA" sz="1650" dirty="0" err="1">
                <a:solidFill>
                  <a:prstClr val="black"/>
                </a:solidFill>
                <a:latin typeface="Consolas" panose="020B0609020204030204" pitchFamily="49" charset="0"/>
              </a:rPr>
              <a:t>new_value</a:t>
            </a:r>
            <a:r>
              <a:rPr lang="en-CA" sz="1650" dirty="0">
                <a:solidFill>
                  <a:prstClr val="black"/>
                </a:solidFill>
                <a:latin typeface="Consolas" panose="020B0609020204030204" pitchFamily="49" charset="0"/>
              </a:rPr>
              <a:t> );</a:t>
            </a:r>
          </a:p>
          <a:p>
            <a:pPr marL="800100" lvl="2" indent="0">
              <a:buNone/>
            </a:pPr>
            <a:r>
              <a:rPr lang="en-CA" sz="1650" dirty="0">
                <a:solidFill>
                  <a:prstClr val="black"/>
                </a:solidFill>
                <a:latin typeface="Consolas" panose="020B0609020204030204" pitchFamily="49" charset="0"/>
              </a:rPr>
              <a:t>    private:</a:t>
            </a:r>
          </a:p>
          <a:p>
            <a:pPr marL="800100" lvl="2" indent="0">
              <a:buNone/>
            </a:pPr>
            <a:r>
              <a:rPr lang="en-CA" sz="1650" dirty="0">
                <a:solidFill>
                  <a:prstClr val="black"/>
                </a:solidFill>
                <a:latin typeface="Consolas" panose="020B0609020204030204" pitchFamily="49" charset="0"/>
              </a:rPr>
              <a:t>        Node *</a:t>
            </a:r>
            <a:r>
              <a:rPr lang="en-CA" sz="1650" dirty="0" err="1">
                <a:solidFill>
                  <a:prstClr val="black"/>
                </a:solidFill>
                <a:latin typeface="Consolas" panose="020B0609020204030204" pitchFamily="49" charset="0"/>
              </a:rPr>
              <a:t>p_list_head</a:t>
            </a:r>
            <a:r>
              <a:rPr lang="en-CA" sz="1650" dirty="0">
                <a:solidFill>
                  <a:prstClr val="black"/>
                </a:solidFill>
                <a:latin typeface="Consolas" panose="020B0609020204030204" pitchFamily="49" charset="0"/>
              </a:rPr>
              <a:t>_;</a:t>
            </a:r>
          </a:p>
          <a:p>
            <a:pPr marL="800100" lvl="2" indent="0">
              <a:buNone/>
            </a:pPr>
            <a:r>
              <a:rPr lang="en-CA" sz="1650" dirty="0">
                <a:solidFill>
                  <a:prstClr val="black"/>
                </a:solidFill>
                <a:latin typeface="Consolas" panose="020B0609020204030204" pitchFamily="49" charset="0"/>
              </a:rPr>
              <a:t>};</a:t>
            </a:r>
          </a:p>
        </p:txBody>
      </p:sp>
      <p:sp>
        <p:nvSpPr>
          <p:cNvPr id="8" name="Rectangle: Rounded Corners 7">
            <a:extLst>
              <a:ext uri="{FF2B5EF4-FFF2-40B4-BE49-F238E27FC236}">
                <a16:creationId xmlns:a16="http://schemas.microsoft.com/office/drawing/2014/main" id="{6994C078-1CEC-4A6C-840F-4B5528C5E14C}"/>
              </a:ext>
            </a:extLst>
          </p:cNvPr>
          <p:cNvSpPr/>
          <p:nvPr/>
        </p:nvSpPr>
        <p:spPr>
          <a:xfrm>
            <a:off x="2123728" y="3212976"/>
            <a:ext cx="1796772"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F1DA7D5-5941-4F66-BF43-4CF8E03B8C9D}"/>
              </a:ext>
            </a:extLst>
          </p:cNvPr>
          <p:cNvSpPr/>
          <p:nvPr/>
        </p:nvSpPr>
        <p:spPr>
          <a:xfrm>
            <a:off x="2192308" y="2902084"/>
            <a:ext cx="1728192"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4DFE575-A7BC-4744-950D-3E58F1C80681}"/>
              </a:ext>
            </a:extLst>
          </p:cNvPr>
          <p:cNvSpPr/>
          <p:nvPr/>
        </p:nvSpPr>
        <p:spPr>
          <a:xfrm>
            <a:off x="2195736" y="5036036"/>
            <a:ext cx="4320480" cy="5760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D4A8A11-C74D-4C5B-A807-A1C1EFD4C4E0}"/>
              </a:ext>
            </a:extLst>
          </p:cNvPr>
          <p:cNvSpPr/>
          <p:nvPr/>
        </p:nvSpPr>
        <p:spPr>
          <a:xfrm>
            <a:off x="1722542" y="5650414"/>
            <a:ext cx="2849458" cy="609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C71BA79-89F9-4181-BF50-A17D81DC7D48}"/>
              </a:ext>
            </a:extLst>
          </p:cNvPr>
          <p:cNvPicPr>
            <a:picLocks noChangeAspect="1"/>
          </p:cNvPicPr>
          <p:nvPr/>
        </p:nvPicPr>
        <p:blipFill>
          <a:blip r:embed="rId5"/>
          <a:srcRect/>
          <a:stretch/>
        </p:blipFill>
        <p:spPr>
          <a:xfrm>
            <a:off x="4434860" y="2307751"/>
            <a:ext cx="4237042" cy="1098387"/>
          </a:xfrm>
          <a:prstGeom prst="rect">
            <a:avLst/>
          </a:prstGeom>
        </p:spPr>
      </p:pic>
      <p:sp>
        <p:nvSpPr>
          <p:cNvPr id="13" name="Oval 12">
            <a:extLst>
              <a:ext uri="{FF2B5EF4-FFF2-40B4-BE49-F238E27FC236}">
                <a16:creationId xmlns:a16="http://schemas.microsoft.com/office/drawing/2014/main" id="{7ED7A7AD-9F7F-4C80-9C97-FF8E1EEF0503}"/>
              </a:ext>
            </a:extLst>
          </p:cNvPr>
          <p:cNvSpPr/>
          <p:nvPr/>
        </p:nvSpPr>
        <p:spPr>
          <a:xfrm>
            <a:off x="4977760" y="2443748"/>
            <a:ext cx="723568" cy="1008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Audio 18">
            <a:hlinkClick r:id="" action="ppaction://media"/>
            <a:extLst>
              <a:ext uri="{FF2B5EF4-FFF2-40B4-BE49-F238E27FC236}">
                <a16:creationId xmlns:a16="http://schemas.microsoft.com/office/drawing/2014/main" id="{5012002E-62D2-4B41-A645-62A2F9DCA8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06612548"/>
      </p:ext>
    </p:extLst>
  </p:cSld>
  <p:clrMapOvr>
    <a:masterClrMapping/>
  </p:clrMapOvr>
  <mc:AlternateContent xmlns:mc="http://schemas.openxmlformats.org/markup-compatibility/2006">
    <mc:Choice xmlns:p14="http://schemas.microsoft.com/office/powerpoint/2010/main" Requires="p14">
      <p:transition spd="slow" p14:dur="2000" advTm="158962"/>
    </mc:Choice>
    <mc:Fallback>
      <p:transition spd="slow" advTm="158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9"/>
                </p:tgtEl>
              </p:cMediaNode>
            </p:audio>
          </p:childTnLst>
        </p:cTn>
      </p:par>
    </p:tnLst>
    <p:bldLst>
      <p:bldP spid="8" grpId="0" animBg="1"/>
      <p:bldP spid="8" grpId="1" animBg="1"/>
      <p:bldP spid="9" grpId="0" animBg="1"/>
      <p:bldP spid="9" grpId="1" animBg="1"/>
      <p:bldP spid="10" grpId="0" animBg="1"/>
      <p:bldP spid="11" grpId="0" animBg="1"/>
      <p:bldP spid="11" grpId="1"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579296" cy="4525963"/>
          </a:xfrm>
        </p:spPr>
        <p:txBody>
          <a:bodyPr/>
          <a:lstStyle/>
          <a:p>
            <a:r>
              <a:rPr lang="en-US" dirty="0"/>
              <a:t>An initial linked list is empty,</a:t>
            </a:r>
            <a:br>
              <a:rPr lang="en-US" dirty="0"/>
            </a:br>
            <a:r>
              <a:rPr lang="en-US" dirty="0"/>
              <a:t>	so the list head will be assigned the null pointer</a:t>
            </a:r>
          </a:p>
          <a:p>
            <a:pPr marL="800100" lvl="2" indent="0">
              <a:buNone/>
            </a:pP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a:t>
            </a:r>
          </a:p>
          <a:p>
            <a:pPr marL="800100" lvl="2" indent="0">
              <a:buNone/>
            </a:pPr>
            <a:r>
              <a:rPr lang="en-CA" sz="1650" dirty="0" err="1">
                <a:solidFill>
                  <a:prstClr val="black"/>
                </a:solidFill>
                <a:latin typeface="Consolas" panose="020B0609020204030204" pitchFamily="49" charset="0"/>
              </a:rPr>
              <a:t>p_list_head</a:t>
            </a:r>
            <a:r>
              <a:rPr lang="en-CA" sz="1650" dirty="0">
                <a:solidFill>
                  <a:prstClr val="black"/>
                </a:solidFill>
                <a:latin typeface="Consolas" panose="020B0609020204030204" pitchFamily="49" charset="0"/>
              </a:rPr>
              <a:t>_{ </a:t>
            </a:r>
            <a:r>
              <a:rPr lang="en-CA" sz="1650" dirty="0" err="1">
                <a:solidFill>
                  <a:prstClr val="black"/>
                </a:solidFill>
                <a:latin typeface="Consolas" panose="020B0609020204030204" pitchFamily="49" charset="0"/>
              </a:rPr>
              <a:t>nullptr</a:t>
            </a:r>
            <a:r>
              <a:rPr lang="en-CA" sz="1650" dirty="0">
                <a:solidFill>
                  <a:prstClr val="black"/>
                </a:solidFill>
                <a:latin typeface="Consolas" panose="020B0609020204030204" pitchFamily="49" charset="0"/>
              </a:rPr>
              <a:t> } {</a:t>
            </a:r>
          </a:p>
          <a:p>
            <a:pPr marL="800100" lvl="2" indent="0">
              <a:buNone/>
            </a:pPr>
            <a:r>
              <a:rPr lang="en-CA" sz="1650" dirty="0">
                <a:solidFill>
                  <a:prstClr val="black"/>
                </a:solidFill>
                <a:latin typeface="Consolas" panose="020B0609020204030204" pitchFamily="49" charset="0"/>
              </a:rPr>
              <a:t>    // Empty constructor</a:t>
            </a:r>
          </a:p>
          <a:p>
            <a:pPr marL="800100" lvl="2" indent="0">
              <a:buNone/>
            </a:pPr>
            <a:r>
              <a:rPr lang="en-CA" sz="1650" dirty="0">
                <a:solidFill>
                  <a:prstClr val="black"/>
                </a:solidFill>
                <a:latin typeface="Consolas" panose="020B0609020204030204" pitchFamily="49" charset="0"/>
              </a:rPr>
              <a:t>}</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 {</a:t>
            </a:r>
          </a:p>
          <a:p>
            <a:pPr marL="800100" lvl="2" indent="0">
              <a:buNone/>
            </a:pPr>
            <a:r>
              <a:rPr lang="en-CA" sz="1650" dirty="0">
                <a:solidFill>
                  <a:prstClr val="black"/>
                </a:solidFill>
                <a:latin typeface="Consolas" panose="020B0609020204030204" pitchFamily="49" charset="0"/>
              </a:rPr>
              <a:t>    // We are using dynamic memory allocation,</a:t>
            </a:r>
          </a:p>
          <a:p>
            <a:pPr marL="800100" lvl="2" indent="0">
              <a:buNone/>
            </a:pPr>
            <a:r>
              <a:rPr lang="en-CA" sz="1650" dirty="0">
                <a:solidFill>
                  <a:prstClr val="black"/>
                </a:solidFill>
                <a:latin typeface="Consolas" panose="020B0609020204030204" pitchFamily="49" charset="0"/>
              </a:rPr>
              <a:t>    //     so we will have to implement this...</a:t>
            </a:r>
          </a:p>
          <a:p>
            <a:pPr marL="800100" lvl="2" indent="0">
              <a:buNone/>
            </a:pPr>
            <a:r>
              <a:rPr lang="en-CA" sz="1650" dirty="0">
                <a:solidFill>
                  <a:prstClr val="black"/>
                </a:solidFill>
                <a:latin typeface="Consolas" panose="020B0609020204030204" pitchFamily="49" charset="0"/>
              </a:rPr>
              <a:t>}</a:t>
            </a:r>
          </a:p>
        </p:txBody>
      </p:sp>
      <p:pic>
        <p:nvPicPr>
          <p:cNvPr id="5" name="Audio 4">
            <a:hlinkClick r:id="" action="ppaction://media"/>
            <a:extLst>
              <a:ext uri="{FF2B5EF4-FFF2-40B4-BE49-F238E27FC236}">
                <a16:creationId xmlns:a16="http://schemas.microsoft.com/office/drawing/2014/main" id="{1C7117C8-F8DF-4FAA-A114-C16E7F88E2A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06632424"/>
      </p:ext>
    </p:extLst>
  </p:cSld>
  <p:clrMapOvr>
    <a:masterClrMapping/>
  </p:clrMapOvr>
  <mc:AlternateContent xmlns:mc="http://schemas.openxmlformats.org/markup-compatibility/2006">
    <mc:Choice xmlns:p14="http://schemas.microsoft.com/office/powerpoint/2010/main" Requires="p14">
      <p:transition spd="slow" p14:dur="2000" advTm="41408"/>
    </mc:Choice>
    <mc:Fallback>
      <p:transition spd="slow" advTm="41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Push front</a:t>
            </a:r>
          </a:p>
        </p:txBody>
      </p:sp>
      <p:sp>
        <p:nvSpPr>
          <p:cNvPr id="3" name="Content Placeholder 2"/>
          <p:cNvSpPr>
            <a:spLocks noGrp="1"/>
          </p:cNvSpPr>
          <p:nvPr>
            <p:ph idx="1"/>
          </p:nvPr>
        </p:nvSpPr>
        <p:spPr>
          <a:xfrm>
            <a:off x="457200" y="1600200"/>
            <a:ext cx="8579296" cy="4525963"/>
          </a:xfrm>
        </p:spPr>
        <p:txBody>
          <a:bodyPr/>
          <a:lstStyle/>
          <a:p>
            <a:r>
              <a:rPr lang="en-US" dirty="0"/>
              <a:t>Now, suppose we start with an empty linked list:</a:t>
            </a:r>
          </a:p>
          <a:p>
            <a:pPr marL="800100" lvl="2" indent="0">
              <a:buNone/>
            </a:pPr>
            <a:r>
              <a:rPr lang="en-CA" sz="1650" dirty="0">
                <a:solidFill>
                  <a:prstClr val="black"/>
                </a:solidFill>
                <a:latin typeface="Consolas" panose="020B0609020204030204" pitchFamily="49" charset="0"/>
              </a:rPr>
              <a:t>int main() {</a:t>
            </a: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 data{};</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data.push_front</a:t>
            </a:r>
            <a:r>
              <a:rPr lang="en-CA" sz="1650" dirty="0">
                <a:solidFill>
                  <a:prstClr val="black"/>
                </a:solidFill>
                <a:latin typeface="Consolas" panose="020B0609020204030204" pitchFamily="49" charset="0"/>
              </a:rPr>
              <a:t>( 4.2 );</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    return 0;</a:t>
            </a:r>
          </a:p>
          <a:p>
            <a:pPr marL="800100" lvl="2" indent="0">
              <a:buNone/>
            </a:pPr>
            <a:r>
              <a:rPr lang="en-CA" sz="1650" dirty="0">
                <a:solidFill>
                  <a:prstClr val="black"/>
                </a:solidFill>
                <a:latin typeface="Consolas" panose="020B0609020204030204" pitchFamily="49" charset="0"/>
              </a:rPr>
              <a:t>}</a:t>
            </a:r>
          </a:p>
        </p:txBody>
      </p:sp>
      <p:pic>
        <p:nvPicPr>
          <p:cNvPr id="14" name="Audio 13">
            <a:hlinkClick r:id="" action="ppaction://media"/>
            <a:extLst>
              <a:ext uri="{FF2B5EF4-FFF2-40B4-BE49-F238E27FC236}">
                <a16:creationId xmlns:a16="http://schemas.microsoft.com/office/drawing/2014/main" id="{09976E61-B5D1-45C6-98D8-C2F90E0FBD2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56660617"/>
      </p:ext>
    </p:extLst>
  </p:cSld>
  <p:clrMapOvr>
    <a:masterClrMapping/>
  </p:clrMapOvr>
  <mc:AlternateContent xmlns:mc="http://schemas.openxmlformats.org/markup-compatibility/2006">
    <mc:Choice xmlns:p14="http://schemas.microsoft.com/office/powerpoint/2010/main" Requires="p14">
      <p:transition spd="slow" p14:dur="2000" advTm="132400"/>
    </mc:Choice>
    <mc:Fallback>
      <p:transition spd="slow" advTm="132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81F7-C38E-4047-88CB-AC629B6CC6C8}"/>
              </a:ext>
            </a:extLst>
          </p:cNvPr>
          <p:cNvSpPr>
            <a:spLocks noGrp="1"/>
          </p:cNvSpPr>
          <p:nvPr>
            <p:ph type="title"/>
          </p:nvPr>
        </p:nvSpPr>
        <p:spPr/>
        <p:txBody>
          <a:bodyPr/>
          <a:lstStyle/>
          <a:p>
            <a:r>
              <a:rPr lang="en-US" dirty="0"/>
              <a:t>Push front when empty</a:t>
            </a:r>
          </a:p>
        </p:txBody>
      </p:sp>
      <p:sp>
        <p:nvSpPr>
          <p:cNvPr id="3" name="Content Placeholder 2">
            <a:extLst>
              <a:ext uri="{FF2B5EF4-FFF2-40B4-BE49-F238E27FC236}">
                <a16:creationId xmlns:a16="http://schemas.microsoft.com/office/drawing/2014/main" id="{A0C26B80-1805-481B-9298-3113ED916542}"/>
              </a:ext>
            </a:extLst>
          </p:cNvPr>
          <p:cNvSpPr>
            <a:spLocks noGrp="1"/>
          </p:cNvSpPr>
          <p:nvPr>
            <p:ph idx="1"/>
          </p:nvPr>
        </p:nvSpPr>
        <p:spPr/>
        <p:txBody>
          <a:bodyPr/>
          <a:lstStyle/>
          <a:p>
            <a:r>
              <a:rPr lang="en-US" dirty="0"/>
              <a:t>When we go from no nodes to one,</a:t>
            </a:r>
            <a:br>
              <a:rPr lang="en-US" dirty="0"/>
            </a:br>
            <a:r>
              <a:rPr lang="en-US" dirty="0"/>
              <a:t>	initially the linked list is pointing to the null pointer</a:t>
            </a:r>
          </a:p>
          <a:p>
            <a:pPr lvl="1"/>
            <a:r>
              <a:rPr lang="en-US" dirty="0"/>
              <a:t>Once we have initialized the first node,</a:t>
            </a:r>
            <a:br>
              <a:rPr lang="en-US" dirty="0"/>
            </a:br>
            <a:r>
              <a:rPr lang="en-US" dirty="0"/>
              <a:t>		the linked list is pointing to the first node</a:t>
            </a:r>
          </a:p>
        </p:txBody>
      </p:sp>
      <p:pic>
        <p:nvPicPr>
          <p:cNvPr id="4" name="Picture 3" descr="A picture containing drawing, table&#10;&#10;Description automatically generated">
            <a:extLst>
              <a:ext uri="{FF2B5EF4-FFF2-40B4-BE49-F238E27FC236}">
                <a16:creationId xmlns:a16="http://schemas.microsoft.com/office/drawing/2014/main" id="{4ACC22BA-8072-4E55-8153-84515B3F6E5E}"/>
              </a:ext>
            </a:extLst>
          </p:cNvPr>
          <p:cNvPicPr>
            <a:picLocks noChangeAspect="1"/>
          </p:cNvPicPr>
          <p:nvPr/>
        </p:nvPicPr>
        <p:blipFill>
          <a:blip r:embed="rId6"/>
          <a:stretch>
            <a:fillRect/>
          </a:stretch>
        </p:blipFill>
        <p:spPr>
          <a:xfrm>
            <a:off x="2339752" y="3565119"/>
            <a:ext cx="576073" cy="1476759"/>
          </a:xfrm>
          <a:prstGeom prst="rect">
            <a:avLst/>
          </a:prstGeom>
        </p:spPr>
      </p:pic>
      <p:pic>
        <p:nvPicPr>
          <p:cNvPr id="5" name="Picture 4">
            <a:extLst>
              <a:ext uri="{FF2B5EF4-FFF2-40B4-BE49-F238E27FC236}">
                <a16:creationId xmlns:a16="http://schemas.microsoft.com/office/drawing/2014/main" id="{029433A4-925F-48D7-A787-839A2A82CA1C}"/>
              </a:ext>
            </a:extLst>
          </p:cNvPr>
          <p:cNvPicPr>
            <a:picLocks noChangeAspect="1"/>
          </p:cNvPicPr>
          <p:nvPr/>
        </p:nvPicPr>
        <p:blipFill>
          <a:blip r:embed="rId7"/>
          <a:srcRect/>
          <a:stretch/>
        </p:blipFill>
        <p:spPr>
          <a:xfrm>
            <a:off x="5220072" y="3133827"/>
            <a:ext cx="2087884" cy="1908051"/>
          </a:xfrm>
          <a:prstGeom prst="rect">
            <a:avLst/>
          </a:prstGeom>
        </p:spPr>
      </p:pic>
      <p:sp>
        <p:nvSpPr>
          <p:cNvPr id="8" name="TextBox 7">
            <a:extLst>
              <a:ext uri="{FF2B5EF4-FFF2-40B4-BE49-F238E27FC236}">
                <a16:creationId xmlns:a16="http://schemas.microsoft.com/office/drawing/2014/main" id="{7A520B2B-0711-411B-9A0C-42C997368E15}"/>
              </a:ext>
            </a:extLst>
          </p:cNvPr>
          <p:cNvSpPr txBox="1"/>
          <p:nvPr/>
        </p:nvSpPr>
        <p:spPr>
          <a:xfrm>
            <a:off x="6813214" y="3222070"/>
            <a:ext cx="503229" cy="276999"/>
          </a:xfrm>
          <a:prstGeom prst="rect">
            <a:avLst/>
          </a:prstGeom>
          <a:solidFill>
            <a:schemeClr val="bg1"/>
          </a:solidFill>
          <a:effectLst>
            <a:softEdge rad="31750"/>
          </a:effectLst>
        </p:spPr>
        <p:txBody>
          <a:bodyPr wrap="square">
            <a:spAutoFit/>
          </a:bodyPr>
          <a:lstStyle/>
          <a:p>
            <a:r>
              <a:rPr lang="en-US" sz="1200" dirty="0">
                <a:latin typeface="Consolas" panose="020B0609020204030204" pitchFamily="49" charset="0"/>
              </a:rPr>
              <a:t>4.2</a:t>
            </a:r>
          </a:p>
        </p:txBody>
      </p:sp>
      <p:pic>
        <p:nvPicPr>
          <p:cNvPr id="9" name="Audio 8">
            <a:hlinkClick r:id="" action="ppaction://media"/>
            <a:extLst>
              <a:ext uri="{FF2B5EF4-FFF2-40B4-BE49-F238E27FC236}">
                <a16:creationId xmlns:a16="http://schemas.microsoft.com/office/drawing/2014/main" id="{1224718E-B519-40BE-8144-8C3712CB6C2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60490186"/>
      </p:ext>
    </p:extLst>
  </p:cSld>
  <p:clrMapOvr>
    <a:masterClrMapping/>
  </p:clrMapOvr>
  <mc:AlternateContent xmlns:mc="http://schemas.openxmlformats.org/markup-compatibility/2006">
    <mc:Choice xmlns:p14="http://schemas.microsoft.com/office/powerpoint/2010/main" Requires="p14">
      <p:transition spd="slow" p14:dur="2000" advTm="37788"/>
    </mc:Choice>
    <mc:Fallback>
      <p:transition spd="slow" advTm="3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Push front when empty</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This is what we start with:</a:t>
            </a:r>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lvl="1"/>
            <a:r>
              <a:rPr lang="en-US" dirty="0"/>
              <a:t>How do we get here?</a:t>
            </a:r>
            <a:endParaRPr lang="en-US" sz="16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void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a:t>
            </a:r>
            <a:r>
              <a:rPr lang="en-US" sz="1400" dirty="0" err="1">
                <a:solidFill>
                  <a:prstClr val="black"/>
                </a:solidFill>
                <a:latin typeface="Consolas" panose="020B0609020204030204" pitchFamily="49" charset="0"/>
              </a:rPr>
              <a:t>push_front</a:t>
            </a:r>
            <a:r>
              <a:rPr lang="en-US" sz="1400" dirty="0">
                <a:solidFill>
                  <a:prstClr val="black"/>
                </a:solidFill>
                <a:latin typeface="Consolas" panose="020B0609020204030204" pitchFamily="49" charset="0"/>
              </a:rPr>
              <a:t>( double </a:t>
            </a:r>
            <a:r>
              <a:rPr lang="en-US" sz="1400" dirty="0" err="1">
                <a:solidFill>
                  <a:prstClr val="black"/>
                </a:solidFill>
                <a:latin typeface="Consolas" panose="020B0609020204030204" pitchFamily="49" charset="0"/>
              </a:rPr>
              <a:t>new_value</a:t>
            </a:r>
            <a:r>
              <a:rPr lang="en-US" sz="1400" dirty="0">
                <a:solidFill>
                  <a:prstClr val="black"/>
                </a:solidFill>
                <a:latin typeface="Consolas" panose="020B0609020204030204" pitchFamily="49" charset="0"/>
              </a:rPr>
              <a:t> ) {</a:t>
            </a:r>
          </a:p>
          <a:p>
            <a:pPr marL="800100" lvl="2" indent="0">
              <a:buNone/>
            </a:pPr>
            <a:r>
              <a:rPr lang="en-US" sz="1400" dirty="0">
                <a:solidFill>
                  <a:prstClr val="black"/>
                </a:solidFill>
                <a:latin typeface="Consolas" panose="020B0609020204030204" pitchFamily="49" charset="0"/>
              </a:rPr>
              <a:t>    if (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 == </a:t>
            </a:r>
            <a:r>
              <a:rPr lang="en-US" sz="1400" dirty="0" err="1">
                <a:solidFill>
                  <a:prstClr val="black"/>
                </a:solidFill>
                <a:latin typeface="Consolas" panose="020B0609020204030204" pitchFamily="49" charset="0"/>
              </a:rPr>
              <a:t>nullptr</a:t>
            </a:r>
            <a:r>
              <a:rPr lang="en-US" sz="1400" dirty="0">
                <a:solidFill>
                  <a:prstClr val="black"/>
                </a:solidFill>
                <a:latin typeface="Consolas" panose="020B0609020204030204" pitchFamily="49" charset="0"/>
              </a:rPr>
              <a:t> ) {</a:t>
            </a:r>
          </a:p>
          <a:p>
            <a:pPr marL="800100" lvl="2" indent="0">
              <a:buNone/>
            </a:pPr>
            <a:r>
              <a:rPr lang="en-US" sz="1400" dirty="0">
                <a:solidFill>
                  <a:prstClr val="black"/>
                </a:solidFill>
                <a:latin typeface="Consolas" panose="020B0609020204030204" pitchFamily="49" charset="0"/>
              </a:rPr>
              <a:t>        Node *</a:t>
            </a:r>
            <a:r>
              <a:rPr lang="en-US" sz="1400" dirty="0" err="1">
                <a:solidFill>
                  <a:prstClr val="black"/>
                </a:solidFill>
                <a:latin typeface="Consolas" panose="020B0609020204030204" pitchFamily="49" charset="0"/>
              </a:rPr>
              <a:t>p_new_node</a:t>
            </a:r>
            <a:r>
              <a:rPr lang="en-US" sz="1400" dirty="0">
                <a:solidFill>
                  <a:prstClr val="black"/>
                </a:solidFill>
                <a:latin typeface="Consolas" panose="020B0609020204030204" pitchFamily="49" charset="0"/>
              </a:rPr>
              <a:t>{ new Node{ </a:t>
            </a:r>
            <a:r>
              <a:rPr lang="en-US" sz="1400" dirty="0" err="1">
                <a:solidFill>
                  <a:prstClr val="black"/>
                </a:solidFill>
                <a:latin typeface="Consolas" panose="020B0609020204030204" pitchFamily="49" charset="0"/>
              </a:rPr>
              <a:t>new_value</a:t>
            </a:r>
            <a:r>
              <a:rPr lang="en-US" sz="1400" dirty="0">
                <a:solidFill>
                  <a:prstClr val="black"/>
                </a:solidFill>
                <a:latin typeface="Consolas" panose="020B0609020204030204" pitchFamily="49" charset="0"/>
              </a:rPr>
              <a:t>, </a:t>
            </a:r>
            <a:r>
              <a:rPr lang="en-US" sz="1400" dirty="0" err="1">
                <a:solidFill>
                  <a:prstClr val="black"/>
                </a:solidFill>
                <a:latin typeface="Consolas" panose="020B0609020204030204" pitchFamily="49" charset="0"/>
              </a:rPr>
              <a:t>nullptr</a:t>
            </a:r>
            <a:r>
              <a:rPr lang="en-US" sz="1400" dirty="0">
                <a:solidFill>
                  <a:prstClr val="black"/>
                </a:solidFill>
                <a:latin typeface="Consolas" panose="020B0609020204030204" pitchFamily="49" charset="0"/>
              </a:rPr>
              <a:t> } };</a:t>
            </a:r>
          </a:p>
          <a:p>
            <a:pPr marL="800100" lvl="2" indent="0">
              <a:buNone/>
            </a:pPr>
            <a:r>
              <a:rPr lang="en-US" sz="1400" dirty="0">
                <a:solidFill>
                  <a:prstClr val="black"/>
                </a:solidFill>
                <a:latin typeface="Consolas" panose="020B0609020204030204" pitchFamily="49" charset="0"/>
              </a:rPr>
              <a:t>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 = </a:t>
            </a:r>
            <a:r>
              <a:rPr lang="en-US" sz="1400" dirty="0" err="1">
                <a:solidFill>
                  <a:prstClr val="black"/>
                </a:solidFill>
                <a:latin typeface="Consolas" panose="020B0609020204030204" pitchFamily="49" charset="0"/>
              </a:rPr>
              <a:t>p_new_node</a:t>
            </a:r>
            <a:r>
              <a:rPr lang="en-US" sz="1400" dirty="0">
                <a:solidFill>
                  <a:prstClr val="black"/>
                </a:solidFill>
                <a:latin typeface="Consolas" panose="020B0609020204030204" pitchFamily="49" charset="0"/>
              </a:rPr>
              <a:t>;</a:t>
            </a:r>
          </a:p>
          <a:p>
            <a:pPr marL="800100" lvl="2" indent="0">
              <a:buNone/>
            </a:pPr>
            <a:r>
              <a:rPr lang="en-US" sz="1400" dirty="0">
                <a:solidFill>
                  <a:prstClr val="black"/>
                </a:solidFill>
                <a:latin typeface="Consolas" panose="020B0609020204030204" pitchFamily="49" charset="0"/>
              </a:rPr>
              <a:t>    } else {</a:t>
            </a:r>
          </a:p>
          <a:p>
            <a:pPr marL="800100" lvl="2" indent="0">
              <a:buNone/>
            </a:pPr>
            <a:r>
              <a:rPr lang="en-US" sz="1400" dirty="0">
                <a:solidFill>
                  <a:prstClr val="black"/>
                </a:solidFill>
                <a:latin typeface="Consolas" panose="020B0609020204030204" pitchFamily="49" charset="0"/>
              </a:rPr>
              <a:t>        // ...</a:t>
            </a:r>
          </a:p>
          <a:p>
            <a:pPr marL="800100" lvl="2" indent="0">
              <a:buNone/>
            </a:pPr>
            <a:r>
              <a:rPr lang="en-US" sz="1400" dirty="0">
                <a:solidFill>
                  <a:prstClr val="black"/>
                </a:solidFill>
                <a:latin typeface="Consolas" panose="020B0609020204030204" pitchFamily="49" charset="0"/>
              </a:rPr>
              <a:t>    }</a:t>
            </a:r>
          </a:p>
          <a:p>
            <a:pPr marL="800100" lvl="2" indent="0">
              <a:buNone/>
            </a:pPr>
            <a:r>
              <a:rPr lang="en-US" sz="1400" dirty="0">
                <a:solidFill>
                  <a:prstClr val="black"/>
                </a:solidFill>
                <a:latin typeface="Consolas" panose="020B0609020204030204" pitchFamily="49" charset="0"/>
              </a:rPr>
              <a:t>}</a:t>
            </a:r>
            <a:endParaRPr lang="en-CA" sz="1400" dirty="0">
              <a:solidFill>
                <a:prstClr val="black"/>
              </a:solidFill>
              <a:latin typeface="Consolas" panose="020B0609020204030204" pitchFamily="49" charset="0"/>
            </a:endParaRPr>
          </a:p>
          <a:p>
            <a:pPr marL="1714500" lvl="4" indent="0">
              <a:buNone/>
            </a:pPr>
            <a:endParaRPr lang="en-US" dirty="0">
              <a:solidFill>
                <a:prstClr val="black"/>
              </a:solidFill>
            </a:endParaRPr>
          </a:p>
        </p:txBody>
      </p:sp>
      <p:graphicFrame>
        <p:nvGraphicFramePr>
          <p:cNvPr id="8" name="Table 7">
            <a:extLst>
              <a:ext uri="{FF2B5EF4-FFF2-40B4-BE49-F238E27FC236}">
                <a16:creationId xmlns:a16="http://schemas.microsoft.com/office/drawing/2014/main" id="{D7E8CECC-2A50-478E-8449-23946EED77BA}"/>
              </a:ext>
            </a:extLst>
          </p:cNvPr>
          <p:cNvGraphicFramePr>
            <a:graphicFrameLocks noGrp="1"/>
          </p:cNvGraphicFramePr>
          <p:nvPr>
            <p:extLst>
              <p:ext uri="{D42A27DB-BD31-4B8C-83A1-F6EECF244321}">
                <p14:modId xmlns:p14="http://schemas.microsoft.com/office/powerpoint/2010/main" val="1533734696"/>
              </p:ext>
            </p:extLst>
          </p:nvPr>
        </p:nvGraphicFramePr>
        <p:xfrm>
          <a:off x="4211960" y="2537162"/>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6" name="Table 5">
            <a:extLst>
              <a:ext uri="{FF2B5EF4-FFF2-40B4-BE49-F238E27FC236}">
                <a16:creationId xmlns:a16="http://schemas.microsoft.com/office/drawing/2014/main" id="{ED4136F6-1F61-4FA5-9EF2-BCBBA2FA226D}"/>
              </a:ext>
            </a:extLst>
          </p:cNvPr>
          <p:cNvGraphicFramePr>
            <a:graphicFrameLocks noGrp="1"/>
          </p:cNvGraphicFramePr>
          <p:nvPr>
            <p:extLst>
              <p:ext uri="{D42A27DB-BD31-4B8C-83A1-F6EECF244321}">
                <p14:modId xmlns:p14="http://schemas.microsoft.com/office/powerpoint/2010/main" val="1688718377"/>
              </p:ext>
            </p:extLst>
          </p:nvPr>
        </p:nvGraphicFramePr>
        <p:xfrm>
          <a:off x="251520" y="1988046"/>
          <a:ext cx="3744416" cy="33528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0xfffff0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err="1">
                          <a:latin typeface="Consolas" panose="020B0609020204030204" pitchFamily="49" charset="0"/>
                        </a:rPr>
                        <a:t>p_list_head</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14" name="Table 13">
            <a:extLst>
              <a:ext uri="{FF2B5EF4-FFF2-40B4-BE49-F238E27FC236}">
                <a16:creationId xmlns:a16="http://schemas.microsoft.com/office/drawing/2014/main" id="{4CFDE723-8EAC-454A-9A52-B3836F263FFB}"/>
              </a:ext>
            </a:extLst>
          </p:cNvPr>
          <p:cNvGraphicFramePr>
            <a:graphicFrameLocks noGrp="1"/>
          </p:cNvGraphicFramePr>
          <p:nvPr>
            <p:extLst>
              <p:ext uri="{D42A27DB-BD31-4B8C-83A1-F6EECF244321}">
                <p14:modId xmlns:p14="http://schemas.microsoft.com/office/powerpoint/2010/main" val="648404457"/>
              </p:ext>
            </p:extLst>
          </p:nvPr>
        </p:nvGraphicFramePr>
        <p:xfrm>
          <a:off x="4211960" y="1988046"/>
          <a:ext cx="3744416" cy="33528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0xfffff0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err="1">
                          <a:latin typeface="Consolas" panose="020B0609020204030204" pitchFamily="49" charset="0"/>
                        </a:rPr>
                        <a:t>p_list_head</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pic>
        <p:nvPicPr>
          <p:cNvPr id="15" name="Audio 14">
            <a:hlinkClick r:id="" action="ppaction://media"/>
            <a:extLst>
              <a:ext uri="{FF2B5EF4-FFF2-40B4-BE49-F238E27FC236}">
                <a16:creationId xmlns:a16="http://schemas.microsoft.com/office/drawing/2014/main" id="{DB760E28-C3D9-4E50-BB15-5DC5F16381B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86607860"/>
      </p:ext>
    </p:extLst>
  </p:cSld>
  <p:clrMapOvr>
    <a:masterClrMapping/>
  </p:clrMapOvr>
  <mc:AlternateContent xmlns:mc="http://schemas.openxmlformats.org/markup-compatibility/2006">
    <mc:Choice xmlns:p14="http://schemas.microsoft.com/office/powerpoint/2010/main" Requires="p14">
      <p:transition spd="slow" p14:dur="2000" advTm="111588"/>
    </mc:Choice>
    <mc:Fallback>
      <p:transition spd="slow" advTm="111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Push front when not empty</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a:t>Now, let’s add one more value at the front of this linked list:</a:t>
            </a:r>
          </a:p>
          <a:p>
            <a:pPr marL="800100" lvl="2" indent="0">
              <a:buNone/>
            </a:pPr>
            <a:r>
              <a:rPr lang="en-CA" sz="1650" dirty="0">
                <a:solidFill>
                  <a:prstClr val="black"/>
                </a:solidFill>
                <a:latin typeface="Consolas" panose="020B0609020204030204" pitchFamily="49" charset="0"/>
              </a:rPr>
              <a:t>int main() {</a:t>
            </a: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 data{};</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data.push_front</a:t>
            </a:r>
            <a:r>
              <a:rPr lang="en-CA" sz="1650" dirty="0">
                <a:solidFill>
                  <a:prstClr val="black"/>
                </a:solidFill>
                <a:latin typeface="Consolas" panose="020B0609020204030204" pitchFamily="49" charset="0"/>
              </a:rPr>
              <a:t>( 4.2 );</a:t>
            </a: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data.push_front</a:t>
            </a:r>
            <a:r>
              <a:rPr lang="en-CA" sz="1650" dirty="0">
                <a:solidFill>
                  <a:prstClr val="black"/>
                </a:solidFill>
                <a:latin typeface="Consolas" panose="020B0609020204030204" pitchFamily="49" charset="0"/>
              </a:rPr>
              <a:t>( 9.1 );</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    return 0;</a:t>
            </a:r>
          </a:p>
          <a:p>
            <a:pPr marL="800100" lvl="2" indent="0">
              <a:buNone/>
            </a:pPr>
            <a:r>
              <a:rPr lang="en-CA" sz="1650" dirty="0">
                <a:solidFill>
                  <a:prstClr val="black"/>
                </a:solidFill>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28392952-7051-482A-8D60-70F2C1E5B3B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90602114"/>
      </p:ext>
    </p:extLst>
  </p:cSld>
  <p:clrMapOvr>
    <a:masterClrMapping/>
  </p:clrMapOvr>
  <mc:AlternateContent xmlns:mc="http://schemas.openxmlformats.org/markup-compatibility/2006">
    <mc:Choice xmlns:p14="http://schemas.microsoft.com/office/powerpoint/2010/main" Requires="p14">
      <p:transition spd="slow" p14:dur="2000" advTm="13244"/>
    </mc:Choice>
    <mc:Fallback>
      <p:transition spd="slow" advTm="13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81F7-C38E-4047-88CB-AC629B6CC6C8}"/>
              </a:ext>
            </a:extLst>
          </p:cNvPr>
          <p:cNvSpPr>
            <a:spLocks noGrp="1"/>
          </p:cNvSpPr>
          <p:nvPr>
            <p:ph type="title"/>
          </p:nvPr>
        </p:nvSpPr>
        <p:spPr/>
        <p:txBody>
          <a:bodyPr/>
          <a:lstStyle/>
          <a:p>
            <a:r>
              <a:rPr lang="en-US" dirty="0"/>
              <a:t>Push front when not empty</a:t>
            </a:r>
          </a:p>
        </p:txBody>
      </p:sp>
      <p:sp>
        <p:nvSpPr>
          <p:cNvPr id="3" name="Content Placeholder 2">
            <a:extLst>
              <a:ext uri="{FF2B5EF4-FFF2-40B4-BE49-F238E27FC236}">
                <a16:creationId xmlns:a16="http://schemas.microsoft.com/office/drawing/2014/main" id="{A0C26B80-1805-481B-9298-3113ED916542}"/>
              </a:ext>
            </a:extLst>
          </p:cNvPr>
          <p:cNvSpPr>
            <a:spLocks noGrp="1"/>
          </p:cNvSpPr>
          <p:nvPr>
            <p:ph idx="1"/>
          </p:nvPr>
        </p:nvSpPr>
        <p:spPr/>
        <p:txBody>
          <a:bodyPr/>
          <a:lstStyle/>
          <a:p>
            <a:r>
              <a:rPr lang="en-US" dirty="0"/>
              <a:t>When there are one or more nodes in the linked list,</a:t>
            </a:r>
            <a:br>
              <a:rPr lang="en-US" dirty="0"/>
            </a:br>
            <a:r>
              <a:rPr lang="en-US" dirty="0"/>
              <a:t>	we are just adding another node to the front</a:t>
            </a:r>
          </a:p>
          <a:p>
            <a:pPr lvl="1"/>
            <a:r>
              <a:rPr lang="en-US" dirty="0"/>
              <a:t>It doesn't matter if we started with one</a:t>
            </a:r>
            <a:br>
              <a:rPr lang="en-US" dirty="0"/>
            </a:br>
            <a:r>
              <a:rPr lang="en-US" dirty="0"/>
              <a:t>or a thousand nodes in the linked list</a:t>
            </a:r>
          </a:p>
        </p:txBody>
      </p:sp>
      <p:pic>
        <p:nvPicPr>
          <p:cNvPr id="6" name="Picture 5">
            <a:extLst>
              <a:ext uri="{FF2B5EF4-FFF2-40B4-BE49-F238E27FC236}">
                <a16:creationId xmlns:a16="http://schemas.microsoft.com/office/drawing/2014/main" id="{871B5434-A080-4076-9BFC-2F2C7EE7F33F}"/>
              </a:ext>
            </a:extLst>
          </p:cNvPr>
          <p:cNvPicPr>
            <a:picLocks noChangeAspect="1"/>
          </p:cNvPicPr>
          <p:nvPr/>
        </p:nvPicPr>
        <p:blipFill>
          <a:blip r:embed="rId5"/>
          <a:srcRect/>
          <a:stretch/>
        </p:blipFill>
        <p:spPr>
          <a:xfrm>
            <a:off x="251520" y="3584225"/>
            <a:ext cx="1699047" cy="1552705"/>
          </a:xfrm>
          <a:prstGeom prst="rect">
            <a:avLst/>
          </a:prstGeom>
        </p:spPr>
      </p:pic>
      <p:pic>
        <p:nvPicPr>
          <p:cNvPr id="7" name="Picture 6" descr="Text, icon&#10;&#10;Description automatically generated">
            <a:extLst>
              <a:ext uri="{FF2B5EF4-FFF2-40B4-BE49-F238E27FC236}">
                <a16:creationId xmlns:a16="http://schemas.microsoft.com/office/drawing/2014/main" id="{32F22D10-DB62-4E71-9964-01DBC687354B}"/>
              </a:ext>
            </a:extLst>
          </p:cNvPr>
          <p:cNvPicPr>
            <a:picLocks noChangeAspect="1"/>
          </p:cNvPicPr>
          <p:nvPr/>
        </p:nvPicPr>
        <p:blipFill>
          <a:blip r:embed="rId6"/>
          <a:stretch>
            <a:fillRect/>
          </a:stretch>
        </p:blipFill>
        <p:spPr>
          <a:xfrm>
            <a:off x="2483768" y="3584225"/>
            <a:ext cx="2621853" cy="1552772"/>
          </a:xfrm>
          <a:prstGeom prst="rect">
            <a:avLst/>
          </a:prstGeom>
        </p:spPr>
      </p:pic>
      <p:pic>
        <p:nvPicPr>
          <p:cNvPr id="8" name="Picture 7" descr="Text&#10;&#10;Description automatically generated">
            <a:extLst>
              <a:ext uri="{FF2B5EF4-FFF2-40B4-BE49-F238E27FC236}">
                <a16:creationId xmlns:a16="http://schemas.microsoft.com/office/drawing/2014/main" id="{04978D48-57B5-4563-97C9-63269EF8568F}"/>
              </a:ext>
            </a:extLst>
          </p:cNvPr>
          <p:cNvPicPr>
            <a:picLocks noChangeAspect="1"/>
          </p:cNvPicPr>
          <p:nvPr/>
        </p:nvPicPr>
        <p:blipFill>
          <a:blip r:embed="rId7"/>
          <a:stretch>
            <a:fillRect/>
          </a:stretch>
        </p:blipFill>
        <p:spPr>
          <a:xfrm>
            <a:off x="5580112" y="3584291"/>
            <a:ext cx="3456384" cy="1552706"/>
          </a:xfrm>
          <a:prstGeom prst="rect">
            <a:avLst/>
          </a:prstGeom>
        </p:spPr>
      </p:pic>
      <p:sp>
        <p:nvSpPr>
          <p:cNvPr id="10" name="TextBox 9">
            <a:extLst>
              <a:ext uri="{FF2B5EF4-FFF2-40B4-BE49-F238E27FC236}">
                <a16:creationId xmlns:a16="http://schemas.microsoft.com/office/drawing/2014/main" id="{9FC42D4E-D927-44B5-8803-2DAFAA2E7C92}"/>
              </a:ext>
            </a:extLst>
          </p:cNvPr>
          <p:cNvSpPr txBox="1"/>
          <p:nvPr/>
        </p:nvSpPr>
        <p:spPr>
          <a:xfrm>
            <a:off x="1532801" y="3645208"/>
            <a:ext cx="432048" cy="261610"/>
          </a:xfrm>
          <a:prstGeom prst="rect">
            <a:avLst/>
          </a:prstGeom>
          <a:solidFill>
            <a:schemeClr val="bg1"/>
          </a:solidFill>
          <a:effectLst>
            <a:softEdge rad="31750"/>
          </a:effectLst>
        </p:spPr>
        <p:txBody>
          <a:bodyPr wrap="square">
            <a:spAutoFit/>
          </a:bodyPr>
          <a:lstStyle/>
          <a:p>
            <a:r>
              <a:rPr lang="en-US" sz="1100" dirty="0">
                <a:latin typeface="Consolas" panose="020B0609020204030204" pitchFamily="49" charset="0"/>
              </a:rPr>
              <a:t>4.2</a:t>
            </a:r>
          </a:p>
        </p:txBody>
      </p:sp>
      <p:sp>
        <p:nvSpPr>
          <p:cNvPr id="11" name="TextBox 10">
            <a:extLst>
              <a:ext uri="{FF2B5EF4-FFF2-40B4-BE49-F238E27FC236}">
                <a16:creationId xmlns:a16="http://schemas.microsoft.com/office/drawing/2014/main" id="{17F98BFE-96AC-44AC-B4E0-B3046EE726E7}"/>
              </a:ext>
            </a:extLst>
          </p:cNvPr>
          <p:cNvSpPr txBox="1"/>
          <p:nvPr/>
        </p:nvSpPr>
        <p:spPr>
          <a:xfrm>
            <a:off x="4655438" y="3645208"/>
            <a:ext cx="432048" cy="261610"/>
          </a:xfrm>
          <a:prstGeom prst="rect">
            <a:avLst/>
          </a:prstGeom>
          <a:solidFill>
            <a:schemeClr val="bg1"/>
          </a:solidFill>
          <a:effectLst>
            <a:softEdge rad="31750"/>
          </a:effectLst>
        </p:spPr>
        <p:txBody>
          <a:bodyPr wrap="square">
            <a:spAutoFit/>
          </a:bodyPr>
          <a:lstStyle/>
          <a:p>
            <a:r>
              <a:rPr lang="en-US" sz="1100" dirty="0">
                <a:latin typeface="Consolas" panose="020B0609020204030204" pitchFamily="49" charset="0"/>
              </a:rPr>
              <a:t>4.2</a:t>
            </a:r>
          </a:p>
        </p:txBody>
      </p:sp>
      <p:sp>
        <p:nvSpPr>
          <p:cNvPr id="12" name="TextBox 11">
            <a:extLst>
              <a:ext uri="{FF2B5EF4-FFF2-40B4-BE49-F238E27FC236}">
                <a16:creationId xmlns:a16="http://schemas.microsoft.com/office/drawing/2014/main" id="{8A19F1E6-62AB-46C6-AD35-A9DE537BF704}"/>
              </a:ext>
            </a:extLst>
          </p:cNvPr>
          <p:cNvSpPr txBox="1"/>
          <p:nvPr/>
        </p:nvSpPr>
        <p:spPr>
          <a:xfrm>
            <a:off x="7755215" y="3645208"/>
            <a:ext cx="432048" cy="261610"/>
          </a:xfrm>
          <a:prstGeom prst="rect">
            <a:avLst/>
          </a:prstGeom>
          <a:solidFill>
            <a:schemeClr val="bg1"/>
          </a:solidFill>
          <a:effectLst>
            <a:softEdge rad="31750"/>
          </a:effectLst>
        </p:spPr>
        <p:txBody>
          <a:bodyPr wrap="square">
            <a:spAutoFit/>
          </a:bodyPr>
          <a:lstStyle/>
          <a:p>
            <a:r>
              <a:rPr lang="en-US" sz="1100" dirty="0">
                <a:latin typeface="Consolas" panose="020B0609020204030204" pitchFamily="49" charset="0"/>
              </a:rPr>
              <a:t>9.1</a:t>
            </a:r>
          </a:p>
        </p:txBody>
      </p:sp>
      <p:sp>
        <p:nvSpPr>
          <p:cNvPr id="13" name="TextBox 12">
            <a:extLst>
              <a:ext uri="{FF2B5EF4-FFF2-40B4-BE49-F238E27FC236}">
                <a16:creationId xmlns:a16="http://schemas.microsoft.com/office/drawing/2014/main" id="{2C372519-175D-4DAD-87B4-FC6EE25AB046}"/>
              </a:ext>
            </a:extLst>
          </p:cNvPr>
          <p:cNvSpPr txBox="1"/>
          <p:nvPr/>
        </p:nvSpPr>
        <p:spPr>
          <a:xfrm>
            <a:off x="3768482" y="3645208"/>
            <a:ext cx="432048" cy="261610"/>
          </a:xfrm>
          <a:prstGeom prst="rect">
            <a:avLst/>
          </a:prstGeom>
          <a:solidFill>
            <a:schemeClr val="bg1"/>
          </a:solidFill>
          <a:effectLst>
            <a:softEdge rad="31750"/>
          </a:effectLst>
        </p:spPr>
        <p:txBody>
          <a:bodyPr wrap="square">
            <a:spAutoFit/>
          </a:bodyPr>
          <a:lstStyle/>
          <a:p>
            <a:r>
              <a:rPr lang="en-US" sz="1100" dirty="0">
                <a:latin typeface="Consolas" panose="020B0609020204030204" pitchFamily="49" charset="0"/>
              </a:rPr>
              <a:t>9.1</a:t>
            </a:r>
          </a:p>
        </p:txBody>
      </p:sp>
      <p:sp>
        <p:nvSpPr>
          <p:cNvPr id="14" name="TextBox 13">
            <a:extLst>
              <a:ext uri="{FF2B5EF4-FFF2-40B4-BE49-F238E27FC236}">
                <a16:creationId xmlns:a16="http://schemas.microsoft.com/office/drawing/2014/main" id="{B3F7728F-A134-4777-BED1-15241CFD7F01}"/>
              </a:ext>
            </a:extLst>
          </p:cNvPr>
          <p:cNvSpPr txBox="1"/>
          <p:nvPr/>
        </p:nvSpPr>
        <p:spPr>
          <a:xfrm>
            <a:off x="8623880" y="3645208"/>
            <a:ext cx="432048" cy="261610"/>
          </a:xfrm>
          <a:prstGeom prst="rect">
            <a:avLst/>
          </a:prstGeom>
          <a:solidFill>
            <a:schemeClr val="bg1"/>
          </a:solidFill>
          <a:effectLst>
            <a:softEdge rad="31750"/>
          </a:effectLst>
        </p:spPr>
        <p:txBody>
          <a:bodyPr wrap="square">
            <a:spAutoFit/>
          </a:bodyPr>
          <a:lstStyle/>
          <a:p>
            <a:r>
              <a:rPr lang="en-US" sz="1100" dirty="0">
                <a:latin typeface="Consolas" panose="020B0609020204030204" pitchFamily="49" charset="0"/>
              </a:rPr>
              <a:t>4.2</a:t>
            </a:r>
          </a:p>
        </p:txBody>
      </p:sp>
      <p:sp>
        <p:nvSpPr>
          <p:cNvPr id="15" name="TextBox 14">
            <a:extLst>
              <a:ext uri="{FF2B5EF4-FFF2-40B4-BE49-F238E27FC236}">
                <a16:creationId xmlns:a16="http://schemas.microsoft.com/office/drawing/2014/main" id="{AEEEAF4A-6D68-4569-BDA1-5F5663F97358}"/>
              </a:ext>
            </a:extLst>
          </p:cNvPr>
          <p:cNvSpPr txBox="1"/>
          <p:nvPr/>
        </p:nvSpPr>
        <p:spPr>
          <a:xfrm>
            <a:off x="6868254" y="3645208"/>
            <a:ext cx="432048" cy="261610"/>
          </a:xfrm>
          <a:prstGeom prst="rect">
            <a:avLst/>
          </a:prstGeom>
          <a:solidFill>
            <a:schemeClr val="bg1"/>
          </a:solidFill>
          <a:effectLst>
            <a:softEdge rad="31750"/>
          </a:effectLst>
        </p:spPr>
        <p:txBody>
          <a:bodyPr wrap="square">
            <a:spAutoFit/>
          </a:bodyPr>
          <a:lstStyle/>
          <a:p>
            <a:r>
              <a:rPr lang="en-US" sz="1100" dirty="0">
                <a:latin typeface="Consolas" panose="020B0609020204030204" pitchFamily="49" charset="0"/>
              </a:rPr>
              <a:t>5.6</a:t>
            </a:r>
          </a:p>
        </p:txBody>
      </p:sp>
      <p:pic>
        <p:nvPicPr>
          <p:cNvPr id="20" name="Audio 19">
            <a:hlinkClick r:id="" action="ppaction://media"/>
            <a:extLst>
              <a:ext uri="{FF2B5EF4-FFF2-40B4-BE49-F238E27FC236}">
                <a16:creationId xmlns:a16="http://schemas.microsoft.com/office/drawing/2014/main" id="{5FB04641-E536-41F9-8785-89C88EBD26C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21302067"/>
      </p:ext>
    </p:extLst>
  </p:cSld>
  <p:clrMapOvr>
    <a:masterClrMapping/>
  </p:clrMapOvr>
  <mc:AlternateContent xmlns:mc="http://schemas.openxmlformats.org/markup-compatibility/2006">
    <mc:Choice xmlns:p14="http://schemas.microsoft.com/office/powerpoint/2010/main" Requires="p14">
      <p:transition spd="slow" p14:dur="2000" advTm="55165"/>
    </mc:Choice>
    <mc:Fallback>
      <p:transition spd="slow" advTm="55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Push front when not empty</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This is what we start with:</a:t>
            </a:r>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lvl="1"/>
            <a:r>
              <a:rPr lang="en-US" dirty="0"/>
              <a:t>How do we get here?</a:t>
            </a:r>
            <a:endParaRPr lang="en-US" sz="16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void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a:t>
            </a:r>
            <a:r>
              <a:rPr lang="en-US" sz="1400" dirty="0" err="1">
                <a:solidFill>
                  <a:prstClr val="black"/>
                </a:solidFill>
                <a:latin typeface="Consolas" panose="020B0609020204030204" pitchFamily="49" charset="0"/>
              </a:rPr>
              <a:t>push_front</a:t>
            </a:r>
            <a:r>
              <a:rPr lang="en-US" sz="1400" dirty="0">
                <a:solidFill>
                  <a:prstClr val="black"/>
                </a:solidFill>
                <a:latin typeface="Consolas" panose="020B0609020204030204" pitchFamily="49" charset="0"/>
              </a:rPr>
              <a:t>( double </a:t>
            </a:r>
            <a:r>
              <a:rPr lang="en-US" sz="1400" dirty="0" err="1">
                <a:solidFill>
                  <a:prstClr val="black"/>
                </a:solidFill>
                <a:latin typeface="Consolas" panose="020B0609020204030204" pitchFamily="49" charset="0"/>
              </a:rPr>
              <a:t>new_value</a:t>
            </a:r>
            <a:r>
              <a:rPr lang="en-US" sz="1400" dirty="0">
                <a:solidFill>
                  <a:prstClr val="black"/>
                </a:solidFill>
                <a:latin typeface="Consolas" panose="020B0609020204030204" pitchFamily="49" charset="0"/>
              </a:rPr>
              <a:t> ) {</a:t>
            </a:r>
          </a:p>
          <a:p>
            <a:pPr marL="800100" lvl="2" indent="0">
              <a:buNone/>
            </a:pPr>
            <a:r>
              <a:rPr lang="en-US" sz="1400" dirty="0">
                <a:solidFill>
                  <a:prstClr val="black"/>
                </a:solidFill>
                <a:latin typeface="Consolas" panose="020B0609020204030204" pitchFamily="49" charset="0"/>
              </a:rPr>
              <a:t>    if (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 == </a:t>
            </a:r>
            <a:r>
              <a:rPr lang="en-US" sz="1400" dirty="0" err="1">
                <a:solidFill>
                  <a:prstClr val="black"/>
                </a:solidFill>
                <a:latin typeface="Consolas" panose="020B0609020204030204" pitchFamily="49" charset="0"/>
              </a:rPr>
              <a:t>nullptr</a:t>
            </a:r>
            <a:r>
              <a:rPr lang="en-US" sz="1400" dirty="0">
                <a:solidFill>
                  <a:prstClr val="black"/>
                </a:solidFill>
                <a:latin typeface="Consolas" panose="020B0609020204030204" pitchFamily="49" charset="0"/>
              </a:rPr>
              <a:t> ) {</a:t>
            </a:r>
          </a:p>
          <a:p>
            <a:pPr marL="800100" lvl="2" indent="0">
              <a:buNone/>
            </a:pPr>
            <a:r>
              <a:rPr lang="en-US" sz="1400" dirty="0">
                <a:solidFill>
                  <a:prstClr val="black"/>
                </a:solidFill>
                <a:latin typeface="Consolas" panose="020B0609020204030204" pitchFamily="49" charset="0"/>
              </a:rPr>
              <a:t>        Node *</a:t>
            </a:r>
            <a:r>
              <a:rPr lang="en-US" sz="1400" dirty="0" err="1">
                <a:solidFill>
                  <a:prstClr val="black"/>
                </a:solidFill>
                <a:latin typeface="Consolas" panose="020B0609020204030204" pitchFamily="49" charset="0"/>
              </a:rPr>
              <a:t>p_new_node</a:t>
            </a:r>
            <a:r>
              <a:rPr lang="en-US" sz="1400" dirty="0">
                <a:solidFill>
                  <a:prstClr val="black"/>
                </a:solidFill>
                <a:latin typeface="Consolas" panose="020B0609020204030204" pitchFamily="49" charset="0"/>
              </a:rPr>
              <a:t>{ new Node{ </a:t>
            </a:r>
            <a:r>
              <a:rPr lang="en-US" sz="1400" dirty="0" err="1">
                <a:solidFill>
                  <a:prstClr val="black"/>
                </a:solidFill>
                <a:latin typeface="Consolas" panose="020B0609020204030204" pitchFamily="49" charset="0"/>
              </a:rPr>
              <a:t>new_value</a:t>
            </a:r>
            <a:r>
              <a:rPr lang="en-US" sz="1400" dirty="0">
                <a:solidFill>
                  <a:prstClr val="black"/>
                </a:solidFill>
                <a:latin typeface="Consolas" panose="020B0609020204030204" pitchFamily="49" charset="0"/>
              </a:rPr>
              <a:t>, </a:t>
            </a:r>
            <a:r>
              <a:rPr lang="en-US" sz="1400" dirty="0" err="1">
                <a:solidFill>
                  <a:prstClr val="black"/>
                </a:solidFill>
                <a:latin typeface="Consolas" panose="020B0609020204030204" pitchFamily="49" charset="0"/>
              </a:rPr>
              <a:t>nullptr</a:t>
            </a:r>
            <a:r>
              <a:rPr lang="en-US" sz="1400" dirty="0">
                <a:solidFill>
                  <a:prstClr val="black"/>
                </a:solidFill>
                <a:latin typeface="Consolas" panose="020B0609020204030204" pitchFamily="49" charset="0"/>
              </a:rPr>
              <a:t> } };</a:t>
            </a:r>
          </a:p>
          <a:p>
            <a:pPr marL="800100" lvl="2" indent="0">
              <a:buNone/>
            </a:pPr>
            <a:r>
              <a:rPr lang="en-US" sz="1400" dirty="0">
                <a:solidFill>
                  <a:prstClr val="black"/>
                </a:solidFill>
                <a:latin typeface="Consolas" panose="020B0609020204030204" pitchFamily="49" charset="0"/>
              </a:rPr>
              <a:t>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 = </a:t>
            </a:r>
            <a:r>
              <a:rPr lang="en-US" sz="1400" dirty="0" err="1">
                <a:solidFill>
                  <a:prstClr val="black"/>
                </a:solidFill>
                <a:latin typeface="Consolas" panose="020B0609020204030204" pitchFamily="49" charset="0"/>
              </a:rPr>
              <a:t>p_new_node</a:t>
            </a:r>
            <a:r>
              <a:rPr lang="en-US" sz="1400" dirty="0">
                <a:solidFill>
                  <a:prstClr val="black"/>
                </a:solidFill>
                <a:latin typeface="Consolas" panose="020B0609020204030204" pitchFamily="49" charset="0"/>
              </a:rPr>
              <a:t>;</a:t>
            </a:r>
          </a:p>
          <a:p>
            <a:pPr marL="800100" lvl="2" indent="0">
              <a:buNone/>
            </a:pPr>
            <a:r>
              <a:rPr lang="en-US" sz="1400" dirty="0">
                <a:solidFill>
                  <a:prstClr val="black"/>
                </a:solidFill>
                <a:latin typeface="Consolas" panose="020B0609020204030204" pitchFamily="49" charset="0"/>
              </a:rPr>
              <a:t>    } else {</a:t>
            </a:r>
          </a:p>
          <a:p>
            <a:pPr marL="800100" lvl="2" indent="0">
              <a:buNone/>
            </a:pPr>
            <a:r>
              <a:rPr lang="en-US" sz="1400" dirty="0">
                <a:solidFill>
                  <a:prstClr val="black"/>
                </a:solidFill>
                <a:latin typeface="Consolas" panose="020B0609020204030204" pitchFamily="49" charset="0"/>
              </a:rPr>
              <a:t>        Node *</a:t>
            </a:r>
            <a:r>
              <a:rPr lang="en-US" sz="1400" dirty="0" err="1">
                <a:solidFill>
                  <a:prstClr val="black"/>
                </a:solidFill>
                <a:latin typeface="Consolas" panose="020B0609020204030204" pitchFamily="49" charset="0"/>
              </a:rPr>
              <a:t>p_new_node</a:t>
            </a:r>
            <a:r>
              <a:rPr lang="en-US" sz="1400" dirty="0">
                <a:solidFill>
                  <a:prstClr val="black"/>
                </a:solidFill>
                <a:latin typeface="Consolas" panose="020B0609020204030204" pitchFamily="49" charset="0"/>
              </a:rPr>
              <a:t>{ new Node{ </a:t>
            </a:r>
            <a:r>
              <a:rPr lang="en-US" sz="1400" dirty="0" err="1">
                <a:solidFill>
                  <a:prstClr val="black"/>
                </a:solidFill>
                <a:latin typeface="Consolas" panose="020B0609020204030204" pitchFamily="49" charset="0"/>
              </a:rPr>
              <a:t>new_value</a:t>
            </a:r>
            <a:r>
              <a:rPr lang="en-US" sz="1400" dirty="0">
                <a:solidFill>
                  <a:prstClr val="black"/>
                </a:solidFill>
                <a:latin typeface="Consolas" panose="020B0609020204030204" pitchFamily="49" charset="0"/>
              </a:rPr>
              <a:t>,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 } };</a:t>
            </a:r>
          </a:p>
          <a:p>
            <a:pPr marL="800100" lvl="2" indent="0">
              <a:buNone/>
            </a:pPr>
            <a:r>
              <a:rPr lang="en-US" sz="1400" dirty="0">
                <a:solidFill>
                  <a:prstClr val="black"/>
                </a:solidFill>
                <a:latin typeface="Consolas" panose="020B0609020204030204" pitchFamily="49" charset="0"/>
              </a:rPr>
              <a:t>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 = </a:t>
            </a:r>
            <a:r>
              <a:rPr lang="en-US" sz="1400" dirty="0" err="1">
                <a:solidFill>
                  <a:prstClr val="black"/>
                </a:solidFill>
                <a:latin typeface="Consolas" panose="020B0609020204030204" pitchFamily="49" charset="0"/>
              </a:rPr>
              <a:t>p_new_node</a:t>
            </a:r>
            <a:r>
              <a:rPr lang="en-US" sz="1400" dirty="0">
                <a:solidFill>
                  <a:prstClr val="black"/>
                </a:solidFill>
                <a:latin typeface="Consolas" panose="020B0609020204030204" pitchFamily="49" charset="0"/>
              </a:rPr>
              <a:t>;</a:t>
            </a:r>
          </a:p>
          <a:p>
            <a:pPr marL="800100" lvl="2" indent="0">
              <a:buNone/>
            </a:pPr>
            <a:r>
              <a:rPr lang="en-US" sz="1400" dirty="0">
                <a:solidFill>
                  <a:prstClr val="black"/>
                </a:solidFill>
                <a:latin typeface="Consolas" panose="020B0609020204030204" pitchFamily="49" charset="0"/>
              </a:rPr>
              <a:t>    }</a:t>
            </a:r>
          </a:p>
          <a:p>
            <a:pPr marL="800100" lvl="2" indent="0">
              <a:buNone/>
            </a:pPr>
            <a:r>
              <a:rPr lang="en-US" sz="1400" dirty="0">
                <a:solidFill>
                  <a:prstClr val="black"/>
                </a:solidFill>
                <a:latin typeface="Consolas" panose="020B0609020204030204" pitchFamily="49" charset="0"/>
              </a:rPr>
              <a:t>}</a:t>
            </a:r>
            <a:endParaRPr lang="en-CA" sz="1400" dirty="0">
              <a:solidFill>
                <a:prstClr val="black"/>
              </a:solidFill>
              <a:latin typeface="Consolas" panose="020B0609020204030204" pitchFamily="49" charset="0"/>
            </a:endParaRPr>
          </a:p>
          <a:p>
            <a:pPr marL="1714500" lvl="4" indent="0">
              <a:buNone/>
            </a:pPr>
            <a:endParaRPr lang="en-US" dirty="0">
              <a:solidFill>
                <a:prstClr val="black"/>
              </a:solidFill>
            </a:endParaRPr>
          </a:p>
        </p:txBody>
      </p:sp>
      <p:graphicFrame>
        <p:nvGraphicFramePr>
          <p:cNvPr id="8" name="Table 7">
            <a:extLst>
              <a:ext uri="{FF2B5EF4-FFF2-40B4-BE49-F238E27FC236}">
                <a16:creationId xmlns:a16="http://schemas.microsoft.com/office/drawing/2014/main" id="{D7E8CECC-2A50-478E-8449-23946EED77BA}"/>
              </a:ext>
            </a:extLst>
          </p:cNvPr>
          <p:cNvGraphicFramePr>
            <a:graphicFrameLocks noGrp="1"/>
          </p:cNvGraphicFramePr>
          <p:nvPr>
            <p:extLst>
              <p:ext uri="{D42A27DB-BD31-4B8C-83A1-F6EECF244321}">
                <p14:modId xmlns:p14="http://schemas.microsoft.com/office/powerpoint/2010/main" val="2799875051"/>
              </p:ext>
            </p:extLst>
          </p:nvPr>
        </p:nvGraphicFramePr>
        <p:xfrm>
          <a:off x="4211960" y="2537162"/>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6" name="Table 5">
            <a:extLst>
              <a:ext uri="{FF2B5EF4-FFF2-40B4-BE49-F238E27FC236}">
                <a16:creationId xmlns:a16="http://schemas.microsoft.com/office/drawing/2014/main" id="{ED4136F6-1F61-4FA5-9EF2-BCBBA2FA226D}"/>
              </a:ext>
            </a:extLst>
          </p:cNvPr>
          <p:cNvGraphicFramePr>
            <a:graphicFrameLocks noGrp="1"/>
          </p:cNvGraphicFramePr>
          <p:nvPr>
            <p:extLst>
              <p:ext uri="{D42A27DB-BD31-4B8C-83A1-F6EECF244321}">
                <p14:modId xmlns:p14="http://schemas.microsoft.com/office/powerpoint/2010/main" val="4007114350"/>
              </p:ext>
            </p:extLst>
          </p:nvPr>
        </p:nvGraphicFramePr>
        <p:xfrm>
          <a:off x="251520" y="1988046"/>
          <a:ext cx="3744416" cy="33528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0xfffff0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err="1">
                          <a:latin typeface="Consolas" panose="020B0609020204030204" pitchFamily="49" charset="0"/>
                        </a:rPr>
                        <a:t>p_list_head</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14" name="Table 13">
            <a:extLst>
              <a:ext uri="{FF2B5EF4-FFF2-40B4-BE49-F238E27FC236}">
                <a16:creationId xmlns:a16="http://schemas.microsoft.com/office/drawing/2014/main" id="{4CFDE723-8EAC-454A-9A52-B3836F263FFB}"/>
              </a:ext>
            </a:extLst>
          </p:cNvPr>
          <p:cNvGraphicFramePr>
            <a:graphicFrameLocks noGrp="1"/>
          </p:cNvGraphicFramePr>
          <p:nvPr>
            <p:extLst>
              <p:ext uri="{D42A27DB-BD31-4B8C-83A1-F6EECF244321}">
                <p14:modId xmlns:p14="http://schemas.microsoft.com/office/powerpoint/2010/main" val="3154284556"/>
              </p:ext>
            </p:extLst>
          </p:nvPr>
        </p:nvGraphicFramePr>
        <p:xfrm>
          <a:off x="4211960" y="1988046"/>
          <a:ext cx="3744416" cy="33528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0xfffff0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0xbdbdb8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err="1">
                          <a:latin typeface="Consolas" panose="020B0609020204030204" pitchFamily="49" charset="0"/>
                        </a:rPr>
                        <a:t>p_list_head</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9" name="Table 8">
            <a:extLst>
              <a:ext uri="{FF2B5EF4-FFF2-40B4-BE49-F238E27FC236}">
                <a16:creationId xmlns:a16="http://schemas.microsoft.com/office/drawing/2014/main" id="{6B107826-782D-4E4A-8800-2E1B465DD370}"/>
              </a:ext>
            </a:extLst>
          </p:cNvPr>
          <p:cNvGraphicFramePr>
            <a:graphicFrameLocks noGrp="1"/>
          </p:cNvGraphicFramePr>
          <p:nvPr>
            <p:extLst>
              <p:ext uri="{D42A27DB-BD31-4B8C-83A1-F6EECF244321}">
                <p14:modId xmlns:p14="http://schemas.microsoft.com/office/powerpoint/2010/main" val="4248268435"/>
              </p:ext>
            </p:extLst>
          </p:nvPr>
        </p:nvGraphicFramePr>
        <p:xfrm>
          <a:off x="251520" y="2537162"/>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10" name="Table 9">
            <a:extLst>
              <a:ext uri="{FF2B5EF4-FFF2-40B4-BE49-F238E27FC236}">
                <a16:creationId xmlns:a16="http://schemas.microsoft.com/office/drawing/2014/main" id="{5FD9EC6F-0B2F-4675-8124-07F8B7CAD760}"/>
              </a:ext>
            </a:extLst>
          </p:cNvPr>
          <p:cNvGraphicFramePr>
            <a:graphicFrameLocks noGrp="1"/>
          </p:cNvGraphicFramePr>
          <p:nvPr>
            <p:extLst>
              <p:ext uri="{D42A27DB-BD31-4B8C-83A1-F6EECF244321}">
                <p14:modId xmlns:p14="http://schemas.microsoft.com/office/powerpoint/2010/main" val="2067502195"/>
              </p:ext>
            </p:extLst>
          </p:nvPr>
        </p:nvGraphicFramePr>
        <p:xfrm>
          <a:off x="4211960" y="3389789"/>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0xbdbdb8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sp>
        <p:nvSpPr>
          <p:cNvPr id="5" name="Rectangle: Rounded Corners 4">
            <a:extLst>
              <a:ext uri="{FF2B5EF4-FFF2-40B4-BE49-F238E27FC236}">
                <a16:creationId xmlns:a16="http://schemas.microsoft.com/office/drawing/2014/main" id="{40107EB1-7256-4068-A8DD-63C59E2FCAAA}"/>
              </a:ext>
            </a:extLst>
          </p:cNvPr>
          <p:cNvSpPr/>
          <p:nvPr/>
        </p:nvSpPr>
        <p:spPr>
          <a:xfrm>
            <a:off x="4200530" y="3287732"/>
            <a:ext cx="3744416" cy="85262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B2C7FDA-D42D-43D5-A905-C2DE778BE324}"/>
              </a:ext>
            </a:extLst>
          </p:cNvPr>
          <p:cNvSpPr/>
          <p:nvPr/>
        </p:nvSpPr>
        <p:spPr>
          <a:xfrm>
            <a:off x="5303510" y="2015128"/>
            <a:ext cx="1057260" cy="29676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E7394B30-638F-4D23-9DA6-BA54ADB4FCE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31529157"/>
      </p:ext>
    </p:extLst>
  </p:cSld>
  <p:clrMapOvr>
    <a:masterClrMapping/>
  </p:clrMapOvr>
  <mc:AlternateContent xmlns:mc="http://schemas.openxmlformats.org/markup-compatibility/2006">
    <mc:Choice xmlns:p14="http://schemas.microsoft.com/office/powerpoint/2010/main" Requires="p14">
      <p:transition spd="slow" p14:dur="2000" advTm="120846"/>
    </mc:Choice>
    <mc:Fallback>
      <p:transition spd="slow" advTm="12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7"/>
                </p:tgtEl>
              </p:cMediaNode>
            </p:audio>
          </p:childTnLst>
        </p:cTn>
      </p:par>
    </p:tnLst>
    <p:bldLst>
      <p:bldP spid="5" grpId="0" animBg="1"/>
      <p:bldP spid="5" grpId="1" animBg="1"/>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Simplifying push front</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Can we simplify this in any way?</a:t>
            </a:r>
          </a:p>
          <a:p>
            <a:pPr lvl="1"/>
            <a:r>
              <a:rPr lang="en-US" dirty="0"/>
              <a:t>If you ever see:</a:t>
            </a:r>
          </a:p>
          <a:p>
            <a:pPr marL="914400" lvl="2" indent="0">
              <a:buNone/>
            </a:pPr>
            <a:r>
              <a:rPr lang="en-US" sz="1600" dirty="0">
                <a:latin typeface="Consolas" panose="020B0609020204030204" pitchFamily="49" charset="0"/>
              </a:rPr>
              <a:t>double </a:t>
            </a:r>
            <a:r>
              <a:rPr lang="en-US" sz="1600" b="1" dirty="0" err="1">
                <a:solidFill>
                  <a:srgbClr val="00B0F0"/>
                </a:solidFill>
                <a:latin typeface="Consolas" panose="020B0609020204030204" pitchFamily="49" charset="0"/>
              </a:rPr>
              <a:t>new_x</a:t>
            </a:r>
            <a:r>
              <a:rPr lang="en-US" sz="1600" dirty="0">
                <a:latin typeface="Consolas" panose="020B0609020204030204" pitchFamily="49" charset="0"/>
              </a:rPr>
              <a:t>{ </a:t>
            </a:r>
            <a:r>
              <a:rPr lang="en-US" sz="1600" dirty="0">
                <a:solidFill>
                  <a:srgbClr val="FF0000"/>
                </a:solidFill>
                <a:latin typeface="Consolas" panose="020B0609020204030204" pitchFamily="49" charset="0"/>
              </a:rPr>
              <a:t>3.2</a:t>
            </a:r>
            <a:r>
              <a:rPr lang="en-US" sz="1600" dirty="0">
                <a:latin typeface="Consolas" panose="020B0609020204030204" pitchFamily="49" charset="0"/>
              </a:rPr>
              <a:t> };</a:t>
            </a:r>
          </a:p>
          <a:p>
            <a:pPr marL="914400" lvl="2" indent="0">
              <a:buNone/>
            </a:pPr>
            <a:r>
              <a:rPr lang="en-US" sz="1600" dirty="0">
                <a:latin typeface="Consolas" panose="020B0609020204030204" pitchFamily="49" charset="0"/>
              </a:rPr>
              <a:t>y = </a:t>
            </a:r>
            <a:r>
              <a:rPr lang="en-US" sz="1600" b="1" dirty="0" err="1">
                <a:solidFill>
                  <a:srgbClr val="00B0F0"/>
                </a:solidFill>
                <a:latin typeface="Consolas" panose="020B0609020204030204" pitchFamily="49" charset="0"/>
              </a:rPr>
              <a:t>new_x</a:t>
            </a:r>
            <a:r>
              <a:rPr lang="en-US" sz="1600" dirty="0">
                <a:latin typeface="Consolas" panose="020B0609020204030204" pitchFamily="49" charset="0"/>
              </a:rPr>
              <a:t>;</a:t>
            </a:r>
          </a:p>
          <a:p>
            <a:pPr lvl="1"/>
            <a:r>
              <a:rPr lang="en-US" dirty="0"/>
              <a:t>You can always replace this with:</a:t>
            </a:r>
          </a:p>
          <a:p>
            <a:pPr marL="914400" lvl="2" indent="0">
              <a:buNone/>
            </a:pPr>
            <a:r>
              <a:rPr lang="en-US" sz="1600" dirty="0">
                <a:latin typeface="Consolas" panose="020B0609020204030204" pitchFamily="49" charset="0"/>
              </a:rPr>
              <a:t>y = </a:t>
            </a:r>
            <a:r>
              <a:rPr lang="en-US" sz="1600" dirty="0">
                <a:solidFill>
                  <a:srgbClr val="FF0000"/>
                </a:solidFill>
                <a:latin typeface="Consolas" panose="020B0609020204030204" pitchFamily="49" charset="0"/>
              </a:rPr>
              <a:t>3.2</a:t>
            </a:r>
            <a:r>
              <a:rPr lang="en-US" sz="1600" dirty="0">
                <a:latin typeface="Consolas" panose="020B0609020204030204" pitchFamily="49" charset="0"/>
              </a:rPr>
              <a:t>;</a:t>
            </a:r>
          </a:p>
          <a:p>
            <a:endParaRPr lang="en-US" dirty="0"/>
          </a:p>
          <a:p>
            <a:r>
              <a:rPr lang="en-US" dirty="0"/>
              <a:t>Here we have:</a:t>
            </a:r>
          </a:p>
          <a:p>
            <a:pPr marL="914400" lvl="2" indent="0">
              <a:buNone/>
            </a:pPr>
            <a:r>
              <a:rPr lang="en-US" sz="1600" dirty="0">
                <a:solidFill>
                  <a:prstClr val="black"/>
                </a:solidFill>
                <a:latin typeface="Consolas" panose="020B0609020204030204" pitchFamily="49" charset="0"/>
              </a:rPr>
              <a:t>Node *</a:t>
            </a:r>
            <a:r>
              <a:rPr lang="en-US" sz="1600" b="1" dirty="0" err="1">
                <a:solidFill>
                  <a:srgbClr val="00B0F0"/>
                </a:solidFill>
                <a:latin typeface="Consolas" panose="020B0609020204030204" pitchFamily="49" charset="0"/>
              </a:rPr>
              <a:t>p_new_node</a:t>
            </a:r>
            <a:r>
              <a:rPr lang="en-US" sz="1600" dirty="0">
                <a:solidFill>
                  <a:prstClr val="black"/>
                </a:solidFill>
                <a:latin typeface="Consolas" panose="020B0609020204030204" pitchFamily="49" charset="0"/>
              </a:rPr>
              <a:t>{ </a:t>
            </a:r>
            <a:r>
              <a:rPr lang="en-US" sz="1600" dirty="0">
                <a:solidFill>
                  <a:srgbClr val="FF0000"/>
                </a:solidFill>
                <a:latin typeface="Consolas" panose="020B0609020204030204" pitchFamily="49" charset="0"/>
              </a:rPr>
              <a:t>new Node{ </a:t>
            </a:r>
            <a:r>
              <a:rPr lang="en-US" sz="1600" dirty="0" err="1">
                <a:solidFill>
                  <a:srgbClr val="FF0000"/>
                </a:solidFill>
                <a:latin typeface="Consolas" panose="020B0609020204030204" pitchFamily="49" charset="0"/>
              </a:rPr>
              <a:t>new_value</a:t>
            </a: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nullptr</a:t>
            </a:r>
            <a:r>
              <a:rPr lang="en-US" sz="1600" dirty="0">
                <a:solidFill>
                  <a:srgbClr val="FF0000"/>
                </a:solidFill>
                <a:latin typeface="Consolas" panose="020B0609020204030204" pitchFamily="49" charset="0"/>
              </a:rPr>
              <a:t> } </a:t>
            </a:r>
            <a:r>
              <a:rPr lang="en-US" sz="1600" dirty="0">
                <a:solidFill>
                  <a:prstClr val="black"/>
                </a:solidFill>
                <a:latin typeface="Consolas" panose="020B0609020204030204" pitchFamily="49" charset="0"/>
              </a:rPr>
              <a:t>};</a:t>
            </a:r>
          </a:p>
          <a:p>
            <a:pPr marL="914400" lvl="2" indent="0">
              <a:buNone/>
            </a:pPr>
            <a:r>
              <a:rPr lang="en-US" sz="1600" dirty="0" err="1">
                <a:solidFill>
                  <a:prstClr val="black"/>
                </a:solidFill>
                <a:latin typeface="Consolas" panose="020B0609020204030204" pitchFamily="49" charset="0"/>
              </a:rPr>
              <a:t>p_list_head</a:t>
            </a:r>
            <a:r>
              <a:rPr lang="en-US" sz="1600" dirty="0">
                <a:solidFill>
                  <a:prstClr val="black"/>
                </a:solidFill>
                <a:latin typeface="Consolas" panose="020B0609020204030204" pitchFamily="49" charset="0"/>
              </a:rPr>
              <a:t>_ = </a:t>
            </a:r>
            <a:r>
              <a:rPr lang="en-US" sz="1600" b="1" dirty="0" err="1">
                <a:solidFill>
                  <a:srgbClr val="00B0F0"/>
                </a:solidFill>
                <a:latin typeface="Consolas" panose="020B0609020204030204" pitchFamily="49" charset="0"/>
              </a:rPr>
              <a:t>p_new_node</a:t>
            </a:r>
            <a:r>
              <a:rPr lang="en-US" sz="1600" dirty="0">
                <a:solidFill>
                  <a:prstClr val="black"/>
                </a:solidFill>
                <a:latin typeface="Consolas" panose="020B0609020204030204" pitchFamily="49" charset="0"/>
              </a:rPr>
              <a:t>;</a:t>
            </a:r>
          </a:p>
          <a:p>
            <a:pPr lvl="1"/>
            <a:r>
              <a:rPr lang="en-US" dirty="0"/>
              <a:t>You can always replace this with:</a:t>
            </a:r>
          </a:p>
          <a:p>
            <a:pPr marL="914400" lvl="2" indent="0">
              <a:buNone/>
            </a:pPr>
            <a:r>
              <a:rPr lang="en-US" sz="1600" dirty="0" err="1">
                <a:solidFill>
                  <a:prstClr val="black"/>
                </a:solidFill>
                <a:latin typeface="Consolas" panose="020B0609020204030204" pitchFamily="49" charset="0"/>
              </a:rPr>
              <a:t>p_list_head</a:t>
            </a:r>
            <a:r>
              <a:rPr lang="en-US" sz="1600" dirty="0">
                <a:solidFill>
                  <a:prstClr val="black"/>
                </a:solidFill>
                <a:latin typeface="Consolas" panose="020B0609020204030204" pitchFamily="49" charset="0"/>
              </a:rPr>
              <a:t>_ = </a:t>
            </a:r>
            <a:r>
              <a:rPr lang="en-US" sz="1600" dirty="0">
                <a:solidFill>
                  <a:srgbClr val="FF0000"/>
                </a:solidFill>
                <a:latin typeface="Consolas" panose="020B0609020204030204" pitchFamily="49" charset="0"/>
              </a:rPr>
              <a:t>new Node{ </a:t>
            </a:r>
            <a:r>
              <a:rPr lang="en-US" sz="1600" dirty="0" err="1">
                <a:solidFill>
                  <a:srgbClr val="FF0000"/>
                </a:solidFill>
                <a:latin typeface="Consolas" panose="020B0609020204030204" pitchFamily="49" charset="0"/>
              </a:rPr>
              <a:t>new_value</a:t>
            </a: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nullptr</a:t>
            </a:r>
            <a:r>
              <a:rPr lang="en-US" sz="1600" dirty="0">
                <a:solidFill>
                  <a:srgbClr val="FF0000"/>
                </a:solidFill>
                <a:latin typeface="Consolas" panose="020B0609020204030204" pitchFamily="49" charset="0"/>
              </a:rPr>
              <a:t> }</a:t>
            </a:r>
            <a:r>
              <a:rPr lang="en-US" sz="1600" dirty="0">
                <a:solidFill>
                  <a:prstClr val="black"/>
                </a:solidFill>
                <a:latin typeface="Consolas" panose="020B0609020204030204" pitchFamily="49" charset="0"/>
              </a:rPr>
              <a:t>;</a:t>
            </a:r>
            <a:endParaRPr lang="en-US" dirty="0">
              <a:solidFill>
                <a:prstClr val="black"/>
              </a:solidFill>
            </a:endParaRPr>
          </a:p>
        </p:txBody>
      </p:sp>
      <p:pic>
        <p:nvPicPr>
          <p:cNvPr id="5" name="Audio 4">
            <a:hlinkClick r:id="" action="ppaction://media"/>
            <a:extLst>
              <a:ext uri="{FF2B5EF4-FFF2-40B4-BE49-F238E27FC236}">
                <a16:creationId xmlns:a16="http://schemas.microsoft.com/office/drawing/2014/main" id="{2502921E-0FC0-4765-BF63-2F7D4E6AC38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21917377"/>
      </p:ext>
    </p:extLst>
  </p:cSld>
  <p:clrMapOvr>
    <a:masterClrMapping/>
  </p:clrMapOvr>
  <mc:AlternateContent xmlns:mc="http://schemas.openxmlformats.org/markup-compatibility/2006">
    <mc:Choice xmlns:p14="http://schemas.microsoft.com/office/powerpoint/2010/main" Requires="p14">
      <p:transition spd="slow" p14:dur="2000" advTm="50893"/>
    </mc:Choice>
    <mc:Fallback>
      <p:transition spd="slow" advTm="50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Simplifying push front</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Now we have:</a:t>
            </a:r>
            <a:endParaRPr lang="en-US" sz="16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void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a:t>
            </a:r>
            <a:r>
              <a:rPr lang="en-US" sz="1400" dirty="0" err="1">
                <a:solidFill>
                  <a:prstClr val="black"/>
                </a:solidFill>
                <a:latin typeface="Consolas" panose="020B0609020204030204" pitchFamily="49" charset="0"/>
              </a:rPr>
              <a:t>push_front</a:t>
            </a:r>
            <a:r>
              <a:rPr lang="en-US" sz="1400" dirty="0">
                <a:solidFill>
                  <a:prstClr val="black"/>
                </a:solidFill>
                <a:latin typeface="Consolas" panose="020B0609020204030204" pitchFamily="49" charset="0"/>
              </a:rPr>
              <a:t>( double </a:t>
            </a:r>
            <a:r>
              <a:rPr lang="en-US" sz="1400" dirty="0" err="1">
                <a:solidFill>
                  <a:prstClr val="black"/>
                </a:solidFill>
                <a:latin typeface="Consolas" panose="020B0609020204030204" pitchFamily="49" charset="0"/>
              </a:rPr>
              <a:t>new_value</a:t>
            </a:r>
            <a:r>
              <a:rPr lang="en-US" sz="1400" dirty="0">
                <a:solidFill>
                  <a:prstClr val="black"/>
                </a:solidFill>
                <a:latin typeface="Consolas" panose="020B0609020204030204" pitchFamily="49" charset="0"/>
              </a:rPr>
              <a:t> ) {</a:t>
            </a:r>
          </a:p>
          <a:p>
            <a:pPr marL="800100" lvl="2" indent="0">
              <a:buNone/>
            </a:pPr>
            <a:r>
              <a:rPr lang="en-US" sz="1400" dirty="0">
                <a:solidFill>
                  <a:prstClr val="black"/>
                </a:solidFill>
                <a:latin typeface="Consolas" panose="020B0609020204030204" pitchFamily="49" charset="0"/>
              </a:rPr>
              <a:t>    if (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 == </a:t>
            </a:r>
            <a:r>
              <a:rPr lang="en-US" sz="1400" dirty="0" err="1">
                <a:solidFill>
                  <a:prstClr val="black"/>
                </a:solidFill>
                <a:latin typeface="Consolas" panose="020B0609020204030204" pitchFamily="49" charset="0"/>
              </a:rPr>
              <a:t>nullptr</a:t>
            </a:r>
            <a:r>
              <a:rPr lang="en-US" sz="1400" dirty="0">
                <a:solidFill>
                  <a:prstClr val="black"/>
                </a:solidFill>
                <a:latin typeface="Consolas" panose="020B0609020204030204" pitchFamily="49" charset="0"/>
              </a:rPr>
              <a:t> ) {</a:t>
            </a:r>
          </a:p>
          <a:p>
            <a:pPr marL="800100" lvl="2" indent="0">
              <a:buNone/>
            </a:pPr>
            <a:r>
              <a:rPr lang="en-US" sz="1400" dirty="0">
                <a:solidFill>
                  <a:prstClr val="black"/>
                </a:solidFill>
                <a:latin typeface="Consolas" panose="020B0609020204030204" pitchFamily="49" charset="0"/>
              </a:rPr>
              <a:t>        Node *</a:t>
            </a:r>
            <a:r>
              <a:rPr lang="en-US" sz="1400" dirty="0" err="1">
                <a:solidFill>
                  <a:srgbClr val="00B0F0"/>
                </a:solidFill>
                <a:latin typeface="Consolas" panose="020B0609020204030204" pitchFamily="49" charset="0"/>
              </a:rPr>
              <a:t>p_new_node</a:t>
            </a:r>
            <a:r>
              <a:rPr lang="en-US" sz="1400" dirty="0">
                <a:solidFill>
                  <a:prstClr val="black"/>
                </a:solidFill>
                <a:latin typeface="Consolas" panose="020B0609020204030204" pitchFamily="49" charset="0"/>
              </a:rPr>
              <a:t>{ </a:t>
            </a:r>
            <a:r>
              <a:rPr lang="en-US" sz="1400" dirty="0">
                <a:solidFill>
                  <a:srgbClr val="FF0000"/>
                </a:solidFill>
                <a:latin typeface="Consolas" panose="020B0609020204030204" pitchFamily="49" charset="0"/>
              </a:rPr>
              <a:t>new Node{ </a:t>
            </a:r>
            <a:r>
              <a:rPr lang="en-US" sz="1400" dirty="0" err="1">
                <a:solidFill>
                  <a:srgbClr val="FF0000"/>
                </a:solidFill>
                <a:latin typeface="Consolas" panose="020B0609020204030204" pitchFamily="49" charset="0"/>
              </a:rPr>
              <a:t>new_value</a:t>
            </a:r>
            <a:r>
              <a:rPr lang="en-US" sz="1400" dirty="0">
                <a:solidFill>
                  <a:srgbClr val="FF0000"/>
                </a:solidFill>
                <a:latin typeface="Consolas" panose="020B0609020204030204" pitchFamily="49" charset="0"/>
              </a:rPr>
              <a:t>, </a:t>
            </a:r>
            <a:r>
              <a:rPr lang="en-US" sz="1400" dirty="0" err="1">
                <a:solidFill>
                  <a:srgbClr val="FF0000"/>
                </a:solidFill>
                <a:latin typeface="Consolas" panose="020B0609020204030204" pitchFamily="49" charset="0"/>
              </a:rPr>
              <a:t>nullptr</a:t>
            </a:r>
            <a:r>
              <a:rPr lang="en-US" sz="1400" dirty="0">
                <a:solidFill>
                  <a:srgbClr val="FF0000"/>
                </a:solidFill>
                <a:latin typeface="Consolas" panose="020B0609020204030204" pitchFamily="49" charset="0"/>
              </a:rPr>
              <a:t> } </a:t>
            </a:r>
            <a:r>
              <a:rPr lang="en-US" sz="1400" dirty="0">
                <a:solidFill>
                  <a:prstClr val="black"/>
                </a:solidFill>
                <a:latin typeface="Consolas" panose="020B0609020204030204" pitchFamily="49" charset="0"/>
              </a:rPr>
              <a:t>};</a:t>
            </a:r>
          </a:p>
          <a:p>
            <a:pPr marL="800100" lvl="2" indent="0">
              <a:buNone/>
            </a:pPr>
            <a:r>
              <a:rPr lang="en-US" sz="1400" dirty="0">
                <a:solidFill>
                  <a:prstClr val="black"/>
                </a:solidFill>
                <a:latin typeface="Consolas" panose="020B0609020204030204" pitchFamily="49" charset="0"/>
              </a:rPr>
              <a:t>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 = </a:t>
            </a:r>
            <a:r>
              <a:rPr lang="en-US" sz="1400" dirty="0" err="1">
                <a:solidFill>
                  <a:srgbClr val="00B0F0"/>
                </a:solidFill>
                <a:latin typeface="Consolas" panose="020B0609020204030204" pitchFamily="49" charset="0"/>
              </a:rPr>
              <a:t>p_new_node</a:t>
            </a:r>
            <a:r>
              <a:rPr lang="en-US" sz="1400" dirty="0">
                <a:solidFill>
                  <a:prstClr val="black"/>
                </a:solidFill>
                <a:latin typeface="Consolas" panose="020B0609020204030204" pitchFamily="49" charset="0"/>
              </a:rPr>
              <a:t>;</a:t>
            </a:r>
          </a:p>
          <a:p>
            <a:pPr marL="800100" lvl="2" indent="0">
              <a:buNone/>
            </a:pPr>
            <a:r>
              <a:rPr lang="en-US" sz="1400" dirty="0">
                <a:solidFill>
                  <a:prstClr val="black"/>
                </a:solidFill>
                <a:latin typeface="Consolas" panose="020B0609020204030204" pitchFamily="49" charset="0"/>
              </a:rPr>
              <a:t>    } else {</a:t>
            </a:r>
          </a:p>
          <a:p>
            <a:pPr marL="800100" lvl="2" indent="0">
              <a:buNone/>
            </a:pPr>
            <a:r>
              <a:rPr lang="en-US" sz="1400" dirty="0">
                <a:solidFill>
                  <a:prstClr val="black"/>
                </a:solidFill>
                <a:latin typeface="Consolas" panose="020B0609020204030204" pitchFamily="49" charset="0"/>
              </a:rPr>
              <a:t>        Node *</a:t>
            </a:r>
            <a:r>
              <a:rPr lang="en-US" sz="1400" dirty="0" err="1">
                <a:solidFill>
                  <a:srgbClr val="00B0F0"/>
                </a:solidFill>
                <a:latin typeface="Consolas" panose="020B0609020204030204" pitchFamily="49" charset="0"/>
              </a:rPr>
              <a:t>p_new_node</a:t>
            </a:r>
            <a:r>
              <a:rPr lang="en-US" sz="1400" dirty="0">
                <a:solidFill>
                  <a:prstClr val="black"/>
                </a:solidFill>
                <a:latin typeface="Consolas" panose="020B0609020204030204" pitchFamily="49" charset="0"/>
              </a:rPr>
              <a:t>{ </a:t>
            </a:r>
            <a:r>
              <a:rPr lang="en-US" sz="1400" dirty="0">
                <a:solidFill>
                  <a:srgbClr val="FF0000"/>
                </a:solidFill>
                <a:latin typeface="Consolas" panose="020B0609020204030204" pitchFamily="49" charset="0"/>
              </a:rPr>
              <a:t>new Node{ </a:t>
            </a:r>
            <a:r>
              <a:rPr lang="en-US" sz="1400" dirty="0" err="1">
                <a:solidFill>
                  <a:srgbClr val="FF0000"/>
                </a:solidFill>
                <a:latin typeface="Consolas" panose="020B0609020204030204" pitchFamily="49" charset="0"/>
              </a:rPr>
              <a:t>new_value</a:t>
            </a:r>
            <a:r>
              <a:rPr lang="en-US" sz="1400" dirty="0">
                <a:solidFill>
                  <a:srgbClr val="FF0000"/>
                </a:solidFill>
                <a:latin typeface="Consolas" panose="020B0609020204030204" pitchFamily="49" charset="0"/>
              </a:rPr>
              <a:t>, </a:t>
            </a:r>
            <a:r>
              <a:rPr lang="en-US" sz="1400" dirty="0" err="1">
                <a:solidFill>
                  <a:srgbClr val="FF0000"/>
                </a:solidFill>
                <a:latin typeface="Consolas" panose="020B0609020204030204" pitchFamily="49" charset="0"/>
              </a:rPr>
              <a:t>p_list_head</a:t>
            </a:r>
            <a:r>
              <a:rPr lang="en-US" sz="1400" dirty="0">
                <a:solidFill>
                  <a:srgbClr val="FF0000"/>
                </a:solidFill>
                <a:latin typeface="Consolas" panose="020B0609020204030204" pitchFamily="49" charset="0"/>
              </a:rPr>
              <a:t>_ } </a:t>
            </a:r>
            <a:r>
              <a:rPr lang="en-US" sz="1400" dirty="0">
                <a:solidFill>
                  <a:prstClr val="black"/>
                </a:solidFill>
                <a:latin typeface="Consolas" panose="020B0609020204030204" pitchFamily="49" charset="0"/>
              </a:rPr>
              <a:t>};</a:t>
            </a:r>
          </a:p>
          <a:p>
            <a:pPr marL="800100" lvl="2" indent="0">
              <a:buNone/>
            </a:pPr>
            <a:r>
              <a:rPr lang="en-US" sz="1400" dirty="0">
                <a:solidFill>
                  <a:prstClr val="black"/>
                </a:solidFill>
                <a:latin typeface="Consolas" panose="020B0609020204030204" pitchFamily="49" charset="0"/>
              </a:rPr>
              <a:t>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 = </a:t>
            </a:r>
            <a:r>
              <a:rPr lang="en-US" sz="1400" dirty="0" err="1">
                <a:solidFill>
                  <a:srgbClr val="00B0F0"/>
                </a:solidFill>
                <a:latin typeface="Consolas" panose="020B0609020204030204" pitchFamily="49" charset="0"/>
              </a:rPr>
              <a:t>p_new_node</a:t>
            </a:r>
            <a:r>
              <a:rPr lang="en-US" sz="1400" dirty="0">
                <a:solidFill>
                  <a:prstClr val="black"/>
                </a:solidFill>
                <a:latin typeface="Consolas" panose="020B0609020204030204" pitchFamily="49" charset="0"/>
              </a:rPr>
              <a:t>;</a:t>
            </a:r>
          </a:p>
          <a:p>
            <a:pPr marL="800100" lvl="2" indent="0">
              <a:buNone/>
            </a:pPr>
            <a:r>
              <a:rPr lang="en-US" sz="1400" dirty="0">
                <a:solidFill>
                  <a:prstClr val="black"/>
                </a:solidFill>
                <a:latin typeface="Consolas" panose="020B0609020204030204" pitchFamily="49" charset="0"/>
              </a:rPr>
              <a:t>    }</a:t>
            </a:r>
          </a:p>
          <a:p>
            <a:pPr marL="800100" lvl="2" indent="0">
              <a:buNone/>
            </a:pPr>
            <a:r>
              <a:rPr lang="en-US" sz="1400" dirty="0">
                <a:solidFill>
                  <a:prstClr val="black"/>
                </a:solidFill>
                <a:latin typeface="Consolas" panose="020B0609020204030204" pitchFamily="49" charset="0"/>
              </a:rPr>
              <a:t>}</a:t>
            </a:r>
          </a:p>
          <a:p>
            <a:pPr marL="800100" lvl="2" indent="0">
              <a:buNone/>
            </a:pPr>
            <a:endParaRPr lang="en-US" sz="14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void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a:t>
            </a:r>
            <a:r>
              <a:rPr lang="en-US" sz="1400" dirty="0" err="1">
                <a:solidFill>
                  <a:prstClr val="black"/>
                </a:solidFill>
                <a:latin typeface="Consolas" panose="020B0609020204030204" pitchFamily="49" charset="0"/>
              </a:rPr>
              <a:t>push_front</a:t>
            </a:r>
            <a:r>
              <a:rPr lang="en-US" sz="1400" dirty="0">
                <a:solidFill>
                  <a:prstClr val="black"/>
                </a:solidFill>
                <a:latin typeface="Consolas" panose="020B0609020204030204" pitchFamily="49" charset="0"/>
              </a:rPr>
              <a:t>( double </a:t>
            </a:r>
            <a:r>
              <a:rPr lang="en-US" sz="1400" dirty="0" err="1">
                <a:solidFill>
                  <a:prstClr val="black"/>
                </a:solidFill>
                <a:latin typeface="Consolas" panose="020B0609020204030204" pitchFamily="49" charset="0"/>
              </a:rPr>
              <a:t>new_value</a:t>
            </a:r>
            <a:r>
              <a:rPr lang="en-US" sz="1400" dirty="0">
                <a:solidFill>
                  <a:prstClr val="black"/>
                </a:solidFill>
                <a:latin typeface="Consolas" panose="020B0609020204030204" pitchFamily="49" charset="0"/>
              </a:rPr>
              <a:t> ) {</a:t>
            </a:r>
          </a:p>
          <a:p>
            <a:pPr marL="800100" lvl="2" indent="0">
              <a:buNone/>
            </a:pPr>
            <a:r>
              <a:rPr lang="en-US" sz="1400" dirty="0">
                <a:solidFill>
                  <a:prstClr val="black"/>
                </a:solidFill>
                <a:latin typeface="Consolas" panose="020B0609020204030204" pitchFamily="49" charset="0"/>
              </a:rPr>
              <a:t>    if (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 == </a:t>
            </a:r>
            <a:r>
              <a:rPr lang="en-US" sz="1400" dirty="0" err="1">
                <a:solidFill>
                  <a:prstClr val="black"/>
                </a:solidFill>
                <a:latin typeface="Consolas" panose="020B0609020204030204" pitchFamily="49" charset="0"/>
              </a:rPr>
              <a:t>nullptr</a:t>
            </a:r>
            <a:r>
              <a:rPr lang="en-US" sz="1400" dirty="0">
                <a:solidFill>
                  <a:prstClr val="black"/>
                </a:solidFill>
                <a:latin typeface="Consolas" panose="020B0609020204030204" pitchFamily="49" charset="0"/>
              </a:rPr>
              <a:t> ) {</a:t>
            </a:r>
          </a:p>
          <a:p>
            <a:pPr marL="800100" lvl="2" indent="0">
              <a:buNone/>
            </a:pPr>
            <a:r>
              <a:rPr lang="en-US" sz="1400" dirty="0">
                <a:solidFill>
                  <a:prstClr val="black"/>
                </a:solidFill>
                <a:latin typeface="Consolas" panose="020B0609020204030204" pitchFamily="49" charset="0"/>
              </a:rPr>
              <a:t>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 = </a:t>
            </a:r>
            <a:r>
              <a:rPr lang="en-US" sz="1400" dirty="0">
                <a:solidFill>
                  <a:srgbClr val="FF0000"/>
                </a:solidFill>
                <a:latin typeface="Consolas" panose="020B0609020204030204" pitchFamily="49" charset="0"/>
              </a:rPr>
              <a:t>new Node{ </a:t>
            </a:r>
            <a:r>
              <a:rPr lang="en-US" sz="1400" dirty="0" err="1">
                <a:solidFill>
                  <a:srgbClr val="FF0000"/>
                </a:solidFill>
                <a:latin typeface="Consolas" panose="020B0609020204030204" pitchFamily="49" charset="0"/>
              </a:rPr>
              <a:t>new_value</a:t>
            </a:r>
            <a:r>
              <a:rPr lang="en-US" sz="1400" dirty="0">
                <a:solidFill>
                  <a:srgbClr val="FF0000"/>
                </a:solidFill>
                <a:latin typeface="Consolas" panose="020B0609020204030204" pitchFamily="49" charset="0"/>
              </a:rPr>
              <a:t>, </a:t>
            </a:r>
            <a:r>
              <a:rPr lang="en-US" sz="1400" dirty="0" err="1">
                <a:solidFill>
                  <a:srgbClr val="FF0000"/>
                </a:solidFill>
                <a:latin typeface="Consolas" panose="020B0609020204030204" pitchFamily="49" charset="0"/>
              </a:rPr>
              <a:t>nullptr</a:t>
            </a:r>
            <a:r>
              <a:rPr lang="en-US" sz="1400" dirty="0">
                <a:solidFill>
                  <a:srgbClr val="FF0000"/>
                </a:solidFill>
                <a:latin typeface="Consolas" panose="020B0609020204030204" pitchFamily="49" charset="0"/>
              </a:rPr>
              <a:t> }</a:t>
            </a:r>
            <a:r>
              <a:rPr lang="en-US" sz="1400" dirty="0">
                <a:solidFill>
                  <a:prstClr val="black"/>
                </a:solidFill>
                <a:latin typeface="Consolas" panose="020B0609020204030204" pitchFamily="49" charset="0"/>
              </a:rPr>
              <a:t>;</a:t>
            </a:r>
          </a:p>
          <a:p>
            <a:pPr marL="800100" lvl="2" indent="0">
              <a:buNone/>
            </a:pPr>
            <a:r>
              <a:rPr lang="en-US" sz="1400" dirty="0">
                <a:solidFill>
                  <a:prstClr val="black"/>
                </a:solidFill>
                <a:latin typeface="Consolas" panose="020B0609020204030204" pitchFamily="49" charset="0"/>
              </a:rPr>
              <a:t>    } else {</a:t>
            </a:r>
          </a:p>
          <a:p>
            <a:pPr marL="800100" lvl="2" indent="0">
              <a:buNone/>
            </a:pPr>
            <a:r>
              <a:rPr lang="en-US" sz="1400" dirty="0">
                <a:solidFill>
                  <a:prstClr val="black"/>
                </a:solidFill>
                <a:latin typeface="Consolas" panose="020B0609020204030204" pitchFamily="49" charset="0"/>
              </a:rPr>
              <a:t>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 = </a:t>
            </a:r>
            <a:r>
              <a:rPr lang="en-US" sz="1400" dirty="0">
                <a:solidFill>
                  <a:srgbClr val="FF0000"/>
                </a:solidFill>
                <a:latin typeface="Consolas" panose="020B0609020204030204" pitchFamily="49" charset="0"/>
              </a:rPr>
              <a:t>new Node{ </a:t>
            </a:r>
            <a:r>
              <a:rPr lang="en-US" sz="1400" dirty="0" err="1">
                <a:solidFill>
                  <a:srgbClr val="FF0000"/>
                </a:solidFill>
                <a:latin typeface="Consolas" panose="020B0609020204030204" pitchFamily="49" charset="0"/>
              </a:rPr>
              <a:t>new_value</a:t>
            </a:r>
            <a:r>
              <a:rPr lang="en-US" sz="1400" dirty="0">
                <a:solidFill>
                  <a:srgbClr val="FF0000"/>
                </a:solidFill>
                <a:latin typeface="Consolas" panose="020B0609020204030204" pitchFamily="49" charset="0"/>
              </a:rPr>
              <a:t>, </a:t>
            </a:r>
            <a:r>
              <a:rPr lang="en-US" sz="1400" dirty="0" err="1">
                <a:solidFill>
                  <a:srgbClr val="FF0000"/>
                </a:solidFill>
                <a:latin typeface="Consolas" panose="020B0609020204030204" pitchFamily="49" charset="0"/>
              </a:rPr>
              <a:t>p_list_head</a:t>
            </a:r>
            <a:r>
              <a:rPr lang="en-US" sz="1400" dirty="0">
                <a:solidFill>
                  <a:srgbClr val="FF0000"/>
                </a:solidFill>
                <a:latin typeface="Consolas" panose="020B0609020204030204" pitchFamily="49" charset="0"/>
              </a:rPr>
              <a:t>_ }</a:t>
            </a:r>
            <a:r>
              <a:rPr lang="en-US" sz="1400" dirty="0">
                <a:solidFill>
                  <a:prstClr val="black"/>
                </a:solidFill>
                <a:latin typeface="Consolas" panose="020B0609020204030204" pitchFamily="49" charset="0"/>
              </a:rPr>
              <a:t>;</a:t>
            </a:r>
          </a:p>
          <a:p>
            <a:pPr marL="800100" lvl="2" indent="0">
              <a:buNone/>
            </a:pPr>
            <a:r>
              <a:rPr lang="en-US" sz="1400" dirty="0">
                <a:solidFill>
                  <a:prstClr val="black"/>
                </a:solidFill>
                <a:latin typeface="Consolas" panose="020B0609020204030204" pitchFamily="49" charset="0"/>
              </a:rPr>
              <a:t>    }</a:t>
            </a:r>
          </a:p>
          <a:p>
            <a:pPr marL="800100" lvl="2" indent="0">
              <a:buNone/>
            </a:pPr>
            <a:r>
              <a:rPr lang="en-US" sz="1400" dirty="0">
                <a:solidFill>
                  <a:prstClr val="black"/>
                </a:solidFill>
                <a:latin typeface="Consolas" panose="020B0609020204030204" pitchFamily="49" charset="0"/>
              </a:rPr>
              <a:t>}</a:t>
            </a:r>
            <a:endParaRPr lang="en-CA" sz="1400" dirty="0">
              <a:solidFill>
                <a:prstClr val="black"/>
              </a:solidFill>
              <a:latin typeface="Consolas" panose="020B0609020204030204" pitchFamily="49" charset="0"/>
            </a:endParaRPr>
          </a:p>
          <a:p>
            <a:pPr marL="1714500" lvl="4" indent="0">
              <a:buNone/>
            </a:pPr>
            <a:endParaRPr lang="en-US" dirty="0">
              <a:solidFill>
                <a:prstClr val="black"/>
              </a:solidFill>
            </a:endParaRPr>
          </a:p>
        </p:txBody>
      </p:sp>
      <p:sp>
        <p:nvSpPr>
          <p:cNvPr id="5" name="Rectangle: Rounded Corners 4">
            <a:extLst>
              <a:ext uri="{FF2B5EF4-FFF2-40B4-BE49-F238E27FC236}">
                <a16:creationId xmlns:a16="http://schemas.microsoft.com/office/drawing/2014/main" id="{FC448ED3-D1FA-4D68-9907-93B13CBC42DC}"/>
              </a:ext>
            </a:extLst>
          </p:cNvPr>
          <p:cNvSpPr/>
          <p:nvPr/>
        </p:nvSpPr>
        <p:spPr>
          <a:xfrm>
            <a:off x="2051720" y="5517232"/>
            <a:ext cx="5184576"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7A6CB762-B70F-4EF2-BFC5-C0BEC707878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01198915"/>
      </p:ext>
    </p:extLst>
  </p:cSld>
  <p:clrMapOvr>
    <a:masterClrMapping/>
  </p:clrMapOvr>
  <mc:AlternateContent xmlns:mc="http://schemas.openxmlformats.org/markup-compatibility/2006">
    <mc:Choice xmlns:p14="http://schemas.microsoft.com/office/powerpoint/2010/main" Requires="p14">
      <p:transition spd="slow" p14:dur="2000" advTm="106117"/>
    </mc:Choice>
    <mc:Fallback>
      <p:transition spd="slow" advTm="106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6" end="1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how to create a linked list using addresses</a:t>
            </a:r>
            <a:endParaRPr lang="en-CA" dirty="0">
              <a:latin typeface="Consolas" panose="020B0609020204030204" pitchFamily="49" charset="0"/>
              <a:cs typeface="Consolas" panose="020B0609020204030204" pitchFamily="49" charset="0"/>
            </a:endParaRPr>
          </a:p>
          <a:p>
            <a:pPr lvl="1"/>
            <a:r>
              <a:rPr lang="en-US" dirty="0"/>
              <a:t>Learn how to add, access and remove nodes from such a linked list</a:t>
            </a:r>
            <a:endParaRPr lang="en-CA" dirty="0"/>
          </a:p>
          <a:p>
            <a:pPr lvl="1"/>
            <a:r>
              <a:rPr lang="en-CA" dirty="0"/>
              <a:t>See how to ensure that we do not have any memory leaks</a:t>
            </a:r>
          </a:p>
          <a:p>
            <a:pPr lvl="1"/>
            <a:r>
              <a:rPr lang="en-CA" dirty="0"/>
              <a:t>Learn how to loop through a linked list</a:t>
            </a:r>
          </a:p>
          <a:p>
            <a:pPr lvl="1"/>
            <a:r>
              <a:rPr lang="en-CA" dirty="0"/>
              <a:t>See how friendship can be used to access private member variables when necessary</a:t>
            </a:r>
          </a:p>
        </p:txBody>
      </p:sp>
      <p:pic>
        <p:nvPicPr>
          <p:cNvPr id="7" name="Audio 6">
            <a:hlinkClick r:id="" action="ppaction://media"/>
            <a:extLst>
              <a:ext uri="{FF2B5EF4-FFF2-40B4-BE49-F238E27FC236}">
                <a16:creationId xmlns:a16="http://schemas.microsoft.com/office/drawing/2014/main" id="{F6122E93-D6B1-495C-A3C8-10580E0E11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60377"/>
    </mc:Choice>
    <mc:Fallback>
      <p:transition spd="slow" advTm="60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Simplifying push front</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Next, note that if </a:t>
            </a:r>
            <a:r>
              <a:rPr lang="en-US" dirty="0" err="1">
                <a:latin typeface="Consolas" panose="020B0609020204030204" pitchFamily="49" charset="0"/>
              </a:rPr>
              <a:t>p_list_head</a:t>
            </a:r>
            <a:r>
              <a:rPr lang="en-US" dirty="0">
                <a:latin typeface="Consolas" panose="020B0609020204030204" pitchFamily="49" charset="0"/>
              </a:rPr>
              <a:t>_ == </a:t>
            </a:r>
            <a:r>
              <a:rPr lang="en-US" dirty="0" err="1">
                <a:latin typeface="Consolas" panose="020B0609020204030204" pitchFamily="49" charset="0"/>
              </a:rPr>
              <a:t>nullptr</a:t>
            </a:r>
            <a:r>
              <a:rPr lang="en-US" dirty="0"/>
              <a:t>,</a:t>
            </a:r>
            <a:br>
              <a:rPr lang="en-US" dirty="0"/>
            </a:br>
            <a:r>
              <a:rPr lang="en-US" dirty="0"/>
              <a:t>   can’t we just use that as the second argument in the constructor?</a:t>
            </a:r>
            <a:endParaRPr lang="en-US" sz="16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void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a:t>
            </a:r>
            <a:r>
              <a:rPr lang="en-US" sz="1400" dirty="0" err="1">
                <a:solidFill>
                  <a:prstClr val="black"/>
                </a:solidFill>
                <a:latin typeface="Consolas" panose="020B0609020204030204" pitchFamily="49" charset="0"/>
              </a:rPr>
              <a:t>push_front</a:t>
            </a:r>
            <a:r>
              <a:rPr lang="en-US" sz="1400" dirty="0">
                <a:solidFill>
                  <a:prstClr val="black"/>
                </a:solidFill>
                <a:latin typeface="Consolas" panose="020B0609020204030204" pitchFamily="49" charset="0"/>
              </a:rPr>
              <a:t>( double </a:t>
            </a:r>
            <a:r>
              <a:rPr lang="en-US" sz="1400" dirty="0" err="1">
                <a:solidFill>
                  <a:prstClr val="black"/>
                </a:solidFill>
                <a:latin typeface="Consolas" panose="020B0609020204030204" pitchFamily="49" charset="0"/>
              </a:rPr>
              <a:t>new_value</a:t>
            </a:r>
            <a:r>
              <a:rPr lang="en-US" sz="1400" dirty="0">
                <a:solidFill>
                  <a:prstClr val="black"/>
                </a:solidFill>
                <a:latin typeface="Consolas" panose="020B0609020204030204" pitchFamily="49" charset="0"/>
              </a:rPr>
              <a:t> ) {</a:t>
            </a:r>
          </a:p>
          <a:p>
            <a:pPr marL="800100" lvl="2" indent="0">
              <a:buNone/>
            </a:pPr>
            <a:r>
              <a:rPr lang="en-US" sz="1400" dirty="0">
                <a:latin typeface="Consolas" panose="020B0609020204030204" pitchFamily="49" charset="0"/>
              </a:rPr>
              <a:t>    if ( </a:t>
            </a:r>
            <a:r>
              <a:rPr lang="en-US" sz="1400" dirty="0" err="1">
                <a:solidFill>
                  <a:srgbClr val="FF0000"/>
                </a:solidFill>
                <a:latin typeface="Consolas" panose="020B0609020204030204" pitchFamily="49" charset="0"/>
              </a:rPr>
              <a:t>p_list_head</a:t>
            </a:r>
            <a:r>
              <a:rPr lang="en-US" sz="1400" dirty="0">
                <a:solidFill>
                  <a:srgbClr val="FF0000"/>
                </a:solidFill>
                <a:latin typeface="Consolas" panose="020B0609020204030204" pitchFamily="49" charset="0"/>
              </a:rPr>
              <a:t>_ == </a:t>
            </a:r>
            <a:r>
              <a:rPr lang="en-US" sz="1400" dirty="0" err="1">
                <a:solidFill>
                  <a:srgbClr val="FF0000"/>
                </a:solidFill>
                <a:latin typeface="Consolas" panose="020B0609020204030204" pitchFamily="49" charset="0"/>
              </a:rPr>
              <a:t>nullptr</a:t>
            </a:r>
            <a:r>
              <a:rPr lang="en-US" sz="1400" dirty="0">
                <a:solidFill>
                  <a:srgbClr val="FF0000"/>
                </a:solidFill>
                <a:latin typeface="Consolas" panose="020B0609020204030204" pitchFamily="49" charset="0"/>
              </a:rPr>
              <a:t> </a:t>
            </a:r>
            <a:r>
              <a:rPr lang="en-US" sz="1400" dirty="0">
                <a:latin typeface="Consolas" panose="020B0609020204030204" pitchFamily="49" charset="0"/>
              </a:rPr>
              <a:t>) {</a:t>
            </a:r>
          </a:p>
          <a:p>
            <a:pPr marL="800100" lvl="2" indent="0">
              <a:buNone/>
            </a:pPr>
            <a:r>
              <a:rPr lang="en-US" sz="1400" dirty="0">
                <a:latin typeface="Consolas" panose="020B0609020204030204" pitchFamily="49" charset="0"/>
              </a:rPr>
              <a:t>        </a:t>
            </a:r>
            <a:r>
              <a:rPr lang="en-US" sz="1400" dirty="0" err="1">
                <a:latin typeface="Consolas" panose="020B0609020204030204" pitchFamily="49" charset="0"/>
              </a:rPr>
              <a:t>p_list_head</a:t>
            </a:r>
            <a:r>
              <a:rPr lang="en-US" sz="1400" dirty="0">
                <a:latin typeface="Consolas" panose="020B0609020204030204" pitchFamily="49" charset="0"/>
              </a:rPr>
              <a:t>_ = new Node{ </a:t>
            </a:r>
            <a:r>
              <a:rPr lang="en-US" sz="1400" dirty="0" err="1">
                <a:latin typeface="Consolas" panose="020B0609020204030204" pitchFamily="49" charset="0"/>
              </a:rPr>
              <a:t>new_value</a:t>
            </a:r>
            <a:r>
              <a:rPr lang="en-US" sz="1400" dirty="0">
                <a:latin typeface="Consolas" panose="020B0609020204030204" pitchFamily="49" charset="0"/>
              </a:rPr>
              <a:t>, </a:t>
            </a:r>
            <a:r>
              <a:rPr lang="en-US" sz="1400" dirty="0" err="1">
                <a:solidFill>
                  <a:srgbClr val="FF0000"/>
                </a:solidFill>
                <a:latin typeface="Consolas" panose="020B0609020204030204" pitchFamily="49" charset="0"/>
              </a:rPr>
              <a:t>nullptr</a:t>
            </a:r>
            <a:r>
              <a:rPr lang="en-US" sz="1400" dirty="0">
                <a:latin typeface="Consolas" panose="020B0609020204030204" pitchFamily="49" charset="0"/>
              </a:rPr>
              <a:t> };</a:t>
            </a:r>
          </a:p>
          <a:p>
            <a:pPr marL="800100" lvl="2" indent="0">
              <a:buNone/>
            </a:pPr>
            <a:r>
              <a:rPr lang="en-US" sz="1400" dirty="0">
                <a:latin typeface="Consolas" panose="020B0609020204030204" pitchFamily="49" charset="0"/>
              </a:rPr>
              <a:t>    } else {</a:t>
            </a:r>
          </a:p>
          <a:p>
            <a:pPr marL="800100" lvl="2" indent="0">
              <a:buNone/>
            </a:pPr>
            <a:r>
              <a:rPr lang="en-US" sz="1400" dirty="0">
                <a:latin typeface="Consolas" panose="020B0609020204030204" pitchFamily="49" charset="0"/>
              </a:rPr>
              <a:t>        </a:t>
            </a:r>
            <a:r>
              <a:rPr lang="en-US" sz="1400" dirty="0" err="1">
                <a:latin typeface="Consolas" panose="020B0609020204030204" pitchFamily="49" charset="0"/>
              </a:rPr>
              <a:t>p_list_head</a:t>
            </a:r>
            <a:r>
              <a:rPr lang="en-US" sz="1400" dirty="0">
                <a:latin typeface="Consolas" panose="020B0609020204030204" pitchFamily="49" charset="0"/>
              </a:rPr>
              <a:t>_ = new Node{ </a:t>
            </a:r>
            <a:r>
              <a:rPr lang="en-US" sz="1400" dirty="0" err="1">
                <a:latin typeface="Consolas" panose="020B0609020204030204" pitchFamily="49" charset="0"/>
              </a:rPr>
              <a:t>new_value</a:t>
            </a:r>
            <a:r>
              <a:rPr lang="en-US" sz="1400" dirty="0">
                <a:latin typeface="Consolas" panose="020B0609020204030204" pitchFamily="49" charset="0"/>
              </a:rPr>
              <a:t>, </a:t>
            </a:r>
            <a:r>
              <a:rPr lang="en-US" sz="1400" dirty="0" err="1">
                <a:latin typeface="Consolas" panose="020B0609020204030204" pitchFamily="49" charset="0"/>
              </a:rPr>
              <a:t>p_list_head</a:t>
            </a:r>
            <a:r>
              <a:rPr lang="en-US" sz="1400" dirty="0">
                <a:latin typeface="Consolas" panose="020B0609020204030204" pitchFamily="49" charset="0"/>
              </a:rPr>
              <a:t>_ };</a:t>
            </a:r>
          </a:p>
          <a:p>
            <a:pPr marL="800100" lvl="2" indent="0">
              <a:buNone/>
            </a:pPr>
            <a:r>
              <a:rPr lang="en-US" sz="1400" dirty="0">
                <a:latin typeface="Consolas" panose="020B0609020204030204" pitchFamily="49" charset="0"/>
              </a:rPr>
              <a:t>    }</a:t>
            </a:r>
          </a:p>
          <a:p>
            <a:pPr marL="800100" lvl="2" indent="0">
              <a:buNone/>
            </a:pPr>
            <a:r>
              <a:rPr lang="en-US" sz="1400" dirty="0">
                <a:latin typeface="Consolas" panose="020B0609020204030204" pitchFamily="49" charset="0"/>
              </a:rPr>
              <a:t>}</a:t>
            </a:r>
          </a:p>
          <a:p>
            <a:pPr marL="800100" lvl="2" indent="0">
              <a:buNone/>
            </a:pPr>
            <a:endParaRPr lang="en-US" sz="14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void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a:t>
            </a:r>
            <a:r>
              <a:rPr lang="en-US" sz="1400" dirty="0" err="1">
                <a:solidFill>
                  <a:prstClr val="black"/>
                </a:solidFill>
                <a:latin typeface="Consolas" panose="020B0609020204030204" pitchFamily="49" charset="0"/>
              </a:rPr>
              <a:t>push_front</a:t>
            </a:r>
            <a:r>
              <a:rPr lang="en-US" sz="1400" dirty="0">
                <a:solidFill>
                  <a:prstClr val="black"/>
                </a:solidFill>
                <a:latin typeface="Consolas" panose="020B0609020204030204" pitchFamily="49" charset="0"/>
              </a:rPr>
              <a:t>( double </a:t>
            </a:r>
            <a:r>
              <a:rPr lang="en-US" sz="1400" dirty="0" err="1">
                <a:solidFill>
                  <a:prstClr val="black"/>
                </a:solidFill>
                <a:latin typeface="Consolas" panose="020B0609020204030204" pitchFamily="49" charset="0"/>
              </a:rPr>
              <a:t>new_value</a:t>
            </a:r>
            <a:r>
              <a:rPr lang="en-US" sz="1400" dirty="0">
                <a:solidFill>
                  <a:prstClr val="black"/>
                </a:solidFill>
                <a:latin typeface="Consolas" panose="020B0609020204030204" pitchFamily="49" charset="0"/>
              </a:rPr>
              <a:t> ) {</a:t>
            </a:r>
          </a:p>
          <a:p>
            <a:pPr marL="800100" lvl="2" indent="0">
              <a:buNone/>
            </a:pPr>
            <a:r>
              <a:rPr lang="en-US" sz="1400" dirty="0">
                <a:latin typeface="Consolas" panose="020B0609020204030204" pitchFamily="49" charset="0"/>
              </a:rPr>
              <a:t>    if ( </a:t>
            </a:r>
            <a:r>
              <a:rPr lang="en-US" sz="1400" dirty="0" err="1">
                <a:solidFill>
                  <a:srgbClr val="FF0000"/>
                </a:solidFill>
                <a:latin typeface="Consolas" panose="020B0609020204030204" pitchFamily="49" charset="0"/>
              </a:rPr>
              <a:t>p_list_head</a:t>
            </a:r>
            <a:r>
              <a:rPr lang="en-US" sz="1400" dirty="0">
                <a:solidFill>
                  <a:srgbClr val="FF0000"/>
                </a:solidFill>
                <a:latin typeface="Consolas" panose="020B0609020204030204" pitchFamily="49" charset="0"/>
              </a:rPr>
              <a:t>_ == </a:t>
            </a:r>
            <a:r>
              <a:rPr lang="en-US" sz="1400" dirty="0" err="1">
                <a:solidFill>
                  <a:srgbClr val="FF0000"/>
                </a:solidFill>
                <a:latin typeface="Consolas" panose="020B0609020204030204" pitchFamily="49" charset="0"/>
              </a:rPr>
              <a:t>nullptr</a:t>
            </a:r>
            <a:r>
              <a:rPr lang="en-US" sz="1400" dirty="0">
                <a:solidFill>
                  <a:srgbClr val="FF0000"/>
                </a:solidFill>
                <a:latin typeface="Consolas" panose="020B0609020204030204" pitchFamily="49" charset="0"/>
              </a:rPr>
              <a:t> </a:t>
            </a:r>
            <a:r>
              <a:rPr lang="en-US" sz="1400" dirty="0">
                <a:latin typeface="Consolas" panose="020B0609020204030204" pitchFamily="49" charset="0"/>
              </a:rPr>
              <a:t>) {</a:t>
            </a:r>
          </a:p>
          <a:p>
            <a:pPr marL="800100" lvl="2" indent="0">
              <a:buNone/>
            </a:pPr>
            <a:r>
              <a:rPr lang="en-US" sz="1400" dirty="0">
                <a:latin typeface="Consolas" panose="020B0609020204030204" pitchFamily="49" charset="0"/>
              </a:rPr>
              <a:t>        </a:t>
            </a:r>
            <a:r>
              <a:rPr lang="en-US" sz="1400" dirty="0" err="1">
                <a:latin typeface="Consolas" panose="020B0609020204030204" pitchFamily="49" charset="0"/>
              </a:rPr>
              <a:t>p_list_head</a:t>
            </a:r>
            <a:r>
              <a:rPr lang="en-US" sz="1400" dirty="0">
                <a:latin typeface="Consolas" panose="020B0609020204030204" pitchFamily="49" charset="0"/>
              </a:rPr>
              <a:t>_ = new Node{ </a:t>
            </a:r>
            <a:r>
              <a:rPr lang="en-US" sz="1400" dirty="0" err="1">
                <a:latin typeface="Consolas" panose="020B0609020204030204" pitchFamily="49" charset="0"/>
              </a:rPr>
              <a:t>new_value</a:t>
            </a:r>
            <a:r>
              <a:rPr lang="en-US" sz="1400" dirty="0">
                <a:latin typeface="Consolas" panose="020B0609020204030204" pitchFamily="49" charset="0"/>
              </a:rPr>
              <a:t>, </a:t>
            </a:r>
            <a:r>
              <a:rPr lang="en-US" sz="1400" dirty="0" err="1">
                <a:solidFill>
                  <a:srgbClr val="FF0000"/>
                </a:solidFill>
                <a:latin typeface="Consolas" panose="020B0609020204030204" pitchFamily="49" charset="0"/>
              </a:rPr>
              <a:t>p_list_head</a:t>
            </a:r>
            <a:r>
              <a:rPr lang="en-US" sz="1400" dirty="0">
                <a:solidFill>
                  <a:srgbClr val="FF0000"/>
                </a:solidFill>
                <a:latin typeface="Consolas" panose="020B0609020204030204" pitchFamily="49" charset="0"/>
              </a:rPr>
              <a:t>_ </a:t>
            </a:r>
            <a:r>
              <a:rPr lang="en-US" sz="1400" dirty="0">
                <a:latin typeface="Consolas" panose="020B0609020204030204" pitchFamily="49" charset="0"/>
              </a:rPr>
              <a:t>};</a:t>
            </a:r>
          </a:p>
          <a:p>
            <a:pPr marL="800100" lvl="2" indent="0">
              <a:buNone/>
            </a:pPr>
            <a:r>
              <a:rPr lang="en-US" sz="1400" dirty="0">
                <a:latin typeface="Consolas" panose="020B0609020204030204" pitchFamily="49" charset="0"/>
              </a:rPr>
              <a:t>    } else {</a:t>
            </a:r>
          </a:p>
          <a:p>
            <a:pPr marL="800100" lvl="2" indent="0">
              <a:buNone/>
            </a:pPr>
            <a:r>
              <a:rPr lang="en-US" sz="1400" dirty="0">
                <a:latin typeface="Consolas" panose="020B0609020204030204" pitchFamily="49" charset="0"/>
              </a:rPr>
              <a:t>        </a:t>
            </a:r>
            <a:r>
              <a:rPr lang="en-US" sz="1400" dirty="0" err="1">
                <a:latin typeface="Consolas" panose="020B0609020204030204" pitchFamily="49" charset="0"/>
              </a:rPr>
              <a:t>p_list_head</a:t>
            </a:r>
            <a:r>
              <a:rPr lang="en-US" sz="1400" dirty="0">
                <a:latin typeface="Consolas" panose="020B0609020204030204" pitchFamily="49" charset="0"/>
              </a:rPr>
              <a:t>_ = new Node{ </a:t>
            </a:r>
            <a:r>
              <a:rPr lang="en-US" sz="1400" dirty="0" err="1">
                <a:latin typeface="Consolas" panose="020B0609020204030204" pitchFamily="49" charset="0"/>
              </a:rPr>
              <a:t>new_value</a:t>
            </a:r>
            <a:r>
              <a:rPr lang="en-US" sz="1400" dirty="0">
                <a:latin typeface="Consolas" panose="020B0609020204030204" pitchFamily="49" charset="0"/>
              </a:rPr>
              <a:t>, </a:t>
            </a:r>
            <a:r>
              <a:rPr lang="en-US" sz="1400" dirty="0" err="1">
                <a:latin typeface="Consolas" panose="020B0609020204030204" pitchFamily="49" charset="0"/>
              </a:rPr>
              <a:t>p_list_head</a:t>
            </a:r>
            <a:r>
              <a:rPr lang="en-US" sz="1400" dirty="0">
                <a:latin typeface="Consolas" panose="020B0609020204030204" pitchFamily="49" charset="0"/>
              </a:rPr>
              <a:t>_ };</a:t>
            </a:r>
          </a:p>
          <a:p>
            <a:pPr marL="800100" lvl="2" indent="0">
              <a:buNone/>
            </a:pPr>
            <a:r>
              <a:rPr lang="en-US" sz="1400" dirty="0">
                <a:latin typeface="Consolas" panose="020B0609020204030204" pitchFamily="49" charset="0"/>
              </a:rPr>
              <a:t>    }</a:t>
            </a:r>
          </a:p>
          <a:p>
            <a:pPr marL="800100" lvl="2" indent="0">
              <a:buNone/>
            </a:pPr>
            <a:r>
              <a:rPr lang="en-US" sz="1400" dirty="0">
                <a:latin typeface="Consolas" panose="020B0609020204030204" pitchFamily="49" charset="0"/>
              </a:rPr>
              <a:t>}</a:t>
            </a:r>
            <a:endParaRPr lang="en-CA" sz="1400" dirty="0">
              <a:latin typeface="Consolas" panose="020B0609020204030204" pitchFamily="49" charset="0"/>
            </a:endParaRPr>
          </a:p>
          <a:p>
            <a:pPr marL="1714500" lvl="4" indent="0">
              <a:buNone/>
            </a:pPr>
            <a:endParaRPr lang="en-US" dirty="0">
              <a:solidFill>
                <a:prstClr val="black"/>
              </a:solidFill>
            </a:endParaRPr>
          </a:p>
        </p:txBody>
      </p:sp>
      <p:pic>
        <p:nvPicPr>
          <p:cNvPr id="5" name="Audio 4">
            <a:hlinkClick r:id="" action="ppaction://media"/>
            <a:extLst>
              <a:ext uri="{FF2B5EF4-FFF2-40B4-BE49-F238E27FC236}">
                <a16:creationId xmlns:a16="http://schemas.microsoft.com/office/drawing/2014/main" id="{8AE24F42-C9C4-48D3-8B62-780EA646C7E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51939281"/>
      </p:ext>
    </p:extLst>
  </p:cSld>
  <p:clrMapOvr>
    <a:masterClrMapping/>
  </p:clrMapOvr>
  <mc:AlternateContent xmlns:mc="http://schemas.openxmlformats.org/markup-compatibility/2006">
    <mc:Choice xmlns:p14="http://schemas.microsoft.com/office/powerpoint/2010/main" Requires="p14">
      <p:transition spd="slow" p14:dur="2000" advTm="52553"/>
    </mc:Choice>
    <mc:Fallback>
      <p:transition spd="slow" advTm="5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Simplifying push front</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Next, the consequent and alternative blocks are now identical:</a:t>
            </a:r>
            <a:endParaRPr lang="en-US" sz="14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void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a:t>
            </a:r>
            <a:r>
              <a:rPr lang="en-US" sz="1400" dirty="0" err="1">
                <a:solidFill>
                  <a:prstClr val="black"/>
                </a:solidFill>
                <a:latin typeface="Consolas" panose="020B0609020204030204" pitchFamily="49" charset="0"/>
              </a:rPr>
              <a:t>push_front</a:t>
            </a:r>
            <a:r>
              <a:rPr lang="en-US" sz="1400" dirty="0">
                <a:solidFill>
                  <a:prstClr val="black"/>
                </a:solidFill>
                <a:latin typeface="Consolas" panose="020B0609020204030204" pitchFamily="49" charset="0"/>
              </a:rPr>
              <a:t>( double </a:t>
            </a:r>
            <a:r>
              <a:rPr lang="en-US" sz="1400" dirty="0" err="1">
                <a:solidFill>
                  <a:prstClr val="black"/>
                </a:solidFill>
                <a:latin typeface="Consolas" panose="020B0609020204030204" pitchFamily="49" charset="0"/>
              </a:rPr>
              <a:t>new_value</a:t>
            </a:r>
            <a:r>
              <a:rPr lang="en-US" sz="1400" dirty="0">
                <a:solidFill>
                  <a:prstClr val="black"/>
                </a:solidFill>
                <a:latin typeface="Consolas" panose="020B0609020204030204" pitchFamily="49" charset="0"/>
              </a:rPr>
              <a:t> ) {</a:t>
            </a:r>
          </a:p>
          <a:p>
            <a:pPr marL="800100" lvl="2" indent="0">
              <a:buNone/>
            </a:pPr>
            <a:r>
              <a:rPr lang="en-US" sz="1400" dirty="0">
                <a:latin typeface="Consolas" panose="020B0609020204030204" pitchFamily="49" charset="0"/>
              </a:rPr>
              <a:t>    if ( </a:t>
            </a:r>
            <a:r>
              <a:rPr lang="en-US" sz="1400" dirty="0" err="1">
                <a:latin typeface="Consolas" panose="020B0609020204030204" pitchFamily="49" charset="0"/>
              </a:rPr>
              <a:t>p_list_head</a:t>
            </a:r>
            <a:r>
              <a:rPr lang="en-US" sz="1400" dirty="0">
                <a:latin typeface="Consolas" panose="020B0609020204030204" pitchFamily="49" charset="0"/>
              </a:rPr>
              <a:t>_ == </a:t>
            </a:r>
            <a:r>
              <a:rPr lang="en-US" sz="1400" dirty="0" err="1">
                <a:latin typeface="Consolas" panose="020B0609020204030204" pitchFamily="49" charset="0"/>
              </a:rPr>
              <a:t>nullptr</a:t>
            </a:r>
            <a:r>
              <a:rPr lang="en-US" sz="1400" dirty="0">
                <a:latin typeface="Consolas" panose="020B0609020204030204" pitchFamily="49" charset="0"/>
              </a:rPr>
              <a:t> ) {</a:t>
            </a:r>
          </a:p>
          <a:p>
            <a:pPr marL="800100" lvl="2" indent="0">
              <a:buNone/>
            </a:pPr>
            <a:r>
              <a:rPr lang="en-US" sz="1400" dirty="0">
                <a:latin typeface="Consolas" panose="020B0609020204030204" pitchFamily="49" charset="0"/>
              </a:rPr>
              <a:t>        </a:t>
            </a:r>
            <a:r>
              <a:rPr lang="en-US" sz="1400" dirty="0" err="1">
                <a:solidFill>
                  <a:srgbClr val="FF0000"/>
                </a:solidFill>
                <a:latin typeface="Consolas" panose="020B0609020204030204" pitchFamily="49" charset="0"/>
              </a:rPr>
              <a:t>p_list_head</a:t>
            </a:r>
            <a:r>
              <a:rPr lang="en-US" sz="1400" dirty="0">
                <a:solidFill>
                  <a:srgbClr val="FF0000"/>
                </a:solidFill>
                <a:latin typeface="Consolas" panose="020B0609020204030204" pitchFamily="49" charset="0"/>
              </a:rPr>
              <a:t>_ = new Node{ </a:t>
            </a:r>
            <a:r>
              <a:rPr lang="en-US" sz="1400" dirty="0" err="1">
                <a:solidFill>
                  <a:srgbClr val="FF0000"/>
                </a:solidFill>
                <a:latin typeface="Consolas" panose="020B0609020204030204" pitchFamily="49" charset="0"/>
              </a:rPr>
              <a:t>new_value</a:t>
            </a:r>
            <a:r>
              <a:rPr lang="en-US" sz="1400" dirty="0">
                <a:solidFill>
                  <a:srgbClr val="FF0000"/>
                </a:solidFill>
                <a:latin typeface="Consolas" panose="020B0609020204030204" pitchFamily="49" charset="0"/>
              </a:rPr>
              <a:t>, </a:t>
            </a:r>
            <a:r>
              <a:rPr lang="en-US" sz="1400" dirty="0" err="1">
                <a:solidFill>
                  <a:srgbClr val="FF0000"/>
                </a:solidFill>
                <a:latin typeface="Consolas" panose="020B0609020204030204" pitchFamily="49" charset="0"/>
              </a:rPr>
              <a:t>p_list_head</a:t>
            </a:r>
            <a:r>
              <a:rPr lang="en-US" sz="1400" dirty="0">
                <a:solidFill>
                  <a:srgbClr val="FF0000"/>
                </a:solidFill>
                <a:latin typeface="Consolas" panose="020B0609020204030204" pitchFamily="49" charset="0"/>
              </a:rPr>
              <a:t>_ };</a:t>
            </a:r>
          </a:p>
          <a:p>
            <a:pPr marL="800100" lvl="2" indent="0">
              <a:buNone/>
            </a:pPr>
            <a:r>
              <a:rPr lang="en-US" sz="1400" dirty="0">
                <a:latin typeface="Consolas" panose="020B0609020204030204" pitchFamily="49" charset="0"/>
              </a:rPr>
              <a:t>    } else {</a:t>
            </a:r>
          </a:p>
          <a:p>
            <a:pPr marL="800100" lvl="2" indent="0">
              <a:buNone/>
            </a:pPr>
            <a:r>
              <a:rPr lang="en-US" sz="1400" dirty="0">
                <a:latin typeface="Consolas" panose="020B0609020204030204" pitchFamily="49" charset="0"/>
              </a:rPr>
              <a:t>        </a:t>
            </a:r>
            <a:r>
              <a:rPr lang="en-US" sz="1400" dirty="0" err="1">
                <a:solidFill>
                  <a:srgbClr val="FF0000"/>
                </a:solidFill>
                <a:latin typeface="Consolas" panose="020B0609020204030204" pitchFamily="49" charset="0"/>
              </a:rPr>
              <a:t>p_list_head</a:t>
            </a:r>
            <a:r>
              <a:rPr lang="en-US" sz="1400" dirty="0">
                <a:solidFill>
                  <a:srgbClr val="FF0000"/>
                </a:solidFill>
                <a:latin typeface="Consolas" panose="020B0609020204030204" pitchFamily="49" charset="0"/>
              </a:rPr>
              <a:t>_ = new Node{ </a:t>
            </a:r>
            <a:r>
              <a:rPr lang="en-US" sz="1400" dirty="0" err="1">
                <a:solidFill>
                  <a:srgbClr val="FF0000"/>
                </a:solidFill>
                <a:latin typeface="Consolas" panose="020B0609020204030204" pitchFamily="49" charset="0"/>
              </a:rPr>
              <a:t>new_value</a:t>
            </a:r>
            <a:r>
              <a:rPr lang="en-US" sz="1400" dirty="0">
                <a:solidFill>
                  <a:srgbClr val="FF0000"/>
                </a:solidFill>
                <a:latin typeface="Consolas" panose="020B0609020204030204" pitchFamily="49" charset="0"/>
              </a:rPr>
              <a:t>, </a:t>
            </a:r>
            <a:r>
              <a:rPr lang="en-US" sz="1400" dirty="0" err="1">
                <a:solidFill>
                  <a:srgbClr val="FF0000"/>
                </a:solidFill>
                <a:latin typeface="Consolas" panose="020B0609020204030204" pitchFamily="49" charset="0"/>
              </a:rPr>
              <a:t>p_list_head</a:t>
            </a:r>
            <a:r>
              <a:rPr lang="en-US" sz="1400" dirty="0">
                <a:solidFill>
                  <a:srgbClr val="FF0000"/>
                </a:solidFill>
                <a:latin typeface="Consolas" panose="020B0609020204030204" pitchFamily="49" charset="0"/>
              </a:rPr>
              <a:t>_ };</a:t>
            </a:r>
          </a:p>
          <a:p>
            <a:pPr marL="800100" lvl="2" indent="0">
              <a:buNone/>
            </a:pPr>
            <a:r>
              <a:rPr lang="en-US" sz="1400" dirty="0">
                <a:latin typeface="Consolas" panose="020B0609020204030204" pitchFamily="49" charset="0"/>
              </a:rPr>
              <a:t>    }</a:t>
            </a:r>
          </a:p>
          <a:p>
            <a:pPr marL="800100" lvl="2" indent="0">
              <a:buNone/>
            </a:pPr>
            <a:r>
              <a:rPr lang="en-US" sz="1400" dirty="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endParaRPr lang="en-US" sz="1400" dirty="0">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void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a:t>
            </a:r>
            <a:r>
              <a:rPr lang="en-US" sz="1400" dirty="0" err="1">
                <a:solidFill>
                  <a:prstClr val="black"/>
                </a:solidFill>
                <a:latin typeface="Consolas" panose="020B0609020204030204" pitchFamily="49" charset="0"/>
              </a:rPr>
              <a:t>push_front</a:t>
            </a:r>
            <a:r>
              <a:rPr lang="en-US" sz="1400" dirty="0">
                <a:solidFill>
                  <a:prstClr val="black"/>
                </a:solidFill>
                <a:latin typeface="Consolas" panose="020B0609020204030204" pitchFamily="49" charset="0"/>
              </a:rPr>
              <a:t>( double </a:t>
            </a:r>
            <a:r>
              <a:rPr lang="en-US" sz="1400" dirty="0" err="1">
                <a:solidFill>
                  <a:prstClr val="black"/>
                </a:solidFill>
                <a:latin typeface="Consolas" panose="020B0609020204030204" pitchFamily="49" charset="0"/>
              </a:rPr>
              <a:t>new_value</a:t>
            </a:r>
            <a:r>
              <a:rPr lang="en-US" sz="1400" dirty="0">
                <a:solidFill>
                  <a:prstClr val="black"/>
                </a:solidFill>
                <a:latin typeface="Consolas" panose="020B0609020204030204" pitchFamily="49" charset="0"/>
              </a:rPr>
              <a:t> ) {</a:t>
            </a:r>
          </a:p>
          <a:p>
            <a:pPr marL="800100" lvl="2" indent="0">
              <a:buNone/>
            </a:pPr>
            <a:r>
              <a:rPr lang="en-US" sz="1400" dirty="0">
                <a:solidFill>
                  <a:srgbClr val="FF0000"/>
                </a:solidFill>
                <a:latin typeface="Consolas" panose="020B0609020204030204" pitchFamily="49" charset="0"/>
              </a:rPr>
              <a:t>    </a:t>
            </a:r>
            <a:r>
              <a:rPr lang="en-US" sz="1400" dirty="0" err="1">
                <a:solidFill>
                  <a:srgbClr val="FF0000"/>
                </a:solidFill>
                <a:latin typeface="Consolas" panose="020B0609020204030204" pitchFamily="49" charset="0"/>
              </a:rPr>
              <a:t>p_list_head</a:t>
            </a:r>
            <a:r>
              <a:rPr lang="en-US" sz="1400" dirty="0">
                <a:solidFill>
                  <a:srgbClr val="FF0000"/>
                </a:solidFill>
                <a:latin typeface="Consolas" panose="020B0609020204030204" pitchFamily="49" charset="0"/>
              </a:rPr>
              <a:t>_ = new Node{ </a:t>
            </a:r>
            <a:r>
              <a:rPr lang="en-US" sz="1400" dirty="0" err="1">
                <a:solidFill>
                  <a:srgbClr val="FF0000"/>
                </a:solidFill>
                <a:latin typeface="Consolas" panose="020B0609020204030204" pitchFamily="49" charset="0"/>
              </a:rPr>
              <a:t>new_value</a:t>
            </a:r>
            <a:r>
              <a:rPr lang="en-US" sz="1400" dirty="0">
                <a:solidFill>
                  <a:srgbClr val="FF0000"/>
                </a:solidFill>
                <a:latin typeface="Consolas" panose="020B0609020204030204" pitchFamily="49" charset="0"/>
              </a:rPr>
              <a:t>, </a:t>
            </a:r>
            <a:r>
              <a:rPr lang="en-US" sz="1400" dirty="0" err="1">
                <a:solidFill>
                  <a:srgbClr val="FF0000"/>
                </a:solidFill>
                <a:latin typeface="Consolas" panose="020B0609020204030204" pitchFamily="49" charset="0"/>
              </a:rPr>
              <a:t>p_list_head</a:t>
            </a:r>
            <a:r>
              <a:rPr lang="en-US" sz="1400" dirty="0">
                <a:solidFill>
                  <a:srgbClr val="FF0000"/>
                </a:solidFill>
                <a:latin typeface="Consolas" panose="020B0609020204030204" pitchFamily="49" charset="0"/>
              </a:rPr>
              <a:t>_ };</a:t>
            </a:r>
          </a:p>
          <a:p>
            <a:pPr marL="800100" lvl="2" indent="0">
              <a:buNone/>
            </a:pPr>
            <a:r>
              <a:rPr lang="en-US" sz="1400" dirty="0">
                <a:latin typeface="Consolas" panose="020B0609020204030204" pitchFamily="49" charset="0"/>
              </a:rPr>
              <a:t>}</a:t>
            </a:r>
            <a:endParaRPr lang="en-CA" sz="1400" dirty="0">
              <a:latin typeface="Consolas" panose="020B0609020204030204" pitchFamily="49" charset="0"/>
            </a:endParaRPr>
          </a:p>
          <a:p>
            <a:pPr marL="800100" lvl="2" indent="0">
              <a:buNone/>
            </a:pPr>
            <a:endParaRPr lang="en-CA" sz="1400" dirty="0">
              <a:latin typeface="Consolas" panose="020B0609020204030204" pitchFamily="49" charset="0"/>
            </a:endParaRPr>
          </a:p>
          <a:p>
            <a:pPr marL="1714500" lvl="4" indent="0">
              <a:buNone/>
            </a:pPr>
            <a:endParaRPr lang="en-US" dirty="0">
              <a:solidFill>
                <a:prstClr val="black"/>
              </a:solidFill>
            </a:endParaRPr>
          </a:p>
        </p:txBody>
      </p:sp>
      <p:pic>
        <p:nvPicPr>
          <p:cNvPr id="5" name="Audio 4">
            <a:hlinkClick r:id="" action="ppaction://media"/>
            <a:extLst>
              <a:ext uri="{FF2B5EF4-FFF2-40B4-BE49-F238E27FC236}">
                <a16:creationId xmlns:a16="http://schemas.microsoft.com/office/drawing/2014/main" id="{4988ADA6-3A56-46D4-A48A-C1A034926C9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63102048"/>
      </p:ext>
    </p:extLst>
  </p:cSld>
  <p:clrMapOvr>
    <a:masterClrMapping/>
  </p:clrMapOvr>
  <mc:AlternateContent xmlns:mc="http://schemas.openxmlformats.org/markup-compatibility/2006">
    <mc:Choice xmlns:p14="http://schemas.microsoft.com/office/powerpoint/2010/main" Requires="p14">
      <p:transition spd="slow" p14:dur="2000" advTm="43281"/>
    </mc:Choice>
    <mc:Fallback>
      <p:transition spd="slow" advTm="4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first value (front)</a:t>
            </a:r>
          </a:p>
        </p:txBody>
      </p:sp>
      <p:sp>
        <p:nvSpPr>
          <p:cNvPr id="3" name="Content Placeholder 2"/>
          <p:cNvSpPr>
            <a:spLocks noGrp="1"/>
          </p:cNvSpPr>
          <p:nvPr>
            <p:ph idx="1"/>
          </p:nvPr>
        </p:nvSpPr>
        <p:spPr>
          <a:xfrm>
            <a:off x="457200" y="1600200"/>
            <a:ext cx="8075240" cy="4525963"/>
          </a:xfrm>
        </p:spPr>
        <p:txBody>
          <a:bodyPr/>
          <a:lstStyle/>
          <a:p>
            <a:r>
              <a:rPr lang="en-US" dirty="0"/>
              <a:t>How do we return the value stored in the first node?</a:t>
            </a:r>
            <a:endParaRPr lang="en-US" sz="14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double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::front() const {</a:t>
            </a:r>
          </a:p>
          <a:p>
            <a:pPr marL="800100" lvl="2" indent="0">
              <a:buNone/>
            </a:pPr>
            <a:r>
              <a:rPr lang="en-US" sz="1400" dirty="0">
                <a:latin typeface="Consolas" panose="020B0609020204030204" pitchFamily="49" charset="0"/>
              </a:rPr>
              <a:t>    if ( </a:t>
            </a:r>
            <a:r>
              <a:rPr lang="en-US" sz="1400" dirty="0" err="1">
                <a:latin typeface="Consolas" panose="020B0609020204030204" pitchFamily="49" charset="0"/>
              </a:rPr>
              <a:t>p_list_head</a:t>
            </a:r>
            <a:r>
              <a:rPr lang="en-US" sz="1400" dirty="0">
                <a:latin typeface="Consolas" panose="020B0609020204030204" pitchFamily="49" charset="0"/>
              </a:rPr>
              <a:t>_ != </a:t>
            </a:r>
            <a:r>
              <a:rPr lang="en-US" sz="1400" dirty="0" err="1">
                <a:latin typeface="Consolas" panose="020B0609020204030204" pitchFamily="49" charset="0"/>
              </a:rPr>
              <a:t>nullptr</a:t>
            </a:r>
            <a:r>
              <a:rPr lang="en-US" sz="1400" dirty="0">
                <a:latin typeface="Consolas" panose="020B0609020204030204" pitchFamily="49" charset="0"/>
              </a:rPr>
              <a:t> ) {</a:t>
            </a:r>
          </a:p>
          <a:p>
            <a:pPr marL="800100" lvl="2" indent="0">
              <a:buNone/>
            </a:pPr>
            <a:r>
              <a:rPr lang="en-US" sz="1400" dirty="0">
                <a:latin typeface="Consolas" panose="020B0609020204030204" pitchFamily="49" charset="0"/>
              </a:rPr>
              <a:t>        return </a:t>
            </a:r>
            <a:r>
              <a:rPr lang="en-US" sz="1400" dirty="0" err="1">
                <a:solidFill>
                  <a:srgbClr val="FF0000"/>
                </a:solidFill>
                <a:latin typeface="Consolas" panose="020B0609020204030204" pitchFamily="49" charset="0"/>
              </a:rPr>
              <a:t>p_list_head</a:t>
            </a:r>
            <a:r>
              <a:rPr lang="en-US" sz="1400" dirty="0">
                <a:solidFill>
                  <a:srgbClr val="FF0000"/>
                </a:solidFill>
                <a:latin typeface="Consolas" panose="020B0609020204030204" pitchFamily="49" charset="0"/>
              </a:rPr>
              <a:t>_-&gt;value(); </a:t>
            </a:r>
          </a:p>
          <a:p>
            <a:pPr marL="800100" lvl="2" indent="0">
              <a:buNone/>
            </a:pPr>
            <a:r>
              <a:rPr lang="en-US" sz="1400" dirty="0">
                <a:latin typeface="Consolas" panose="020B0609020204030204" pitchFamily="49" charset="0"/>
              </a:rPr>
              <a:t>    } else {</a:t>
            </a:r>
          </a:p>
          <a:p>
            <a:pPr marL="800100" lvl="2" indent="0">
              <a:buNone/>
            </a:pPr>
            <a:r>
              <a:rPr lang="en-US" sz="1400" dirty="0">
                <a:latin typeface="Consolas" panose="020B0609020204030204" pitchFamily="49" charset="0"/>
              </a:rPr>
              <a:t>        assert( </a:t>
            </a:r>
            <a:r>
              <a:rPr lang="en-US" sz="1400" dirty="0" err="1">
                <a:latin typeface="Consolas" panose="020B0609020204030204" pitchFamily="49" charset="0"/>
              </a:rPr>
              <a:t>p_list_head</a:t>
            </a:r>
            <a:r>
              <a:rPr lang="en-US" sz="1400" dirty="0">
                <a:latin typeface="Consolas" panose="020B0609020204030204" pitchFamily="49" charset="0"/>
              </a:rPr>
              <a:t>_ == </a:t>
            </a:r>
            <a:r>
              <a:rPr lang="en-US" sz="1400" dirty="0" err="1">
                <a:latin typeface="Consolas" panose="020B0609020204030204" pitchFamily="49" charset="0"/>
              </a:rPr>
              <a:t>nullptr</a:t>
            </a:r>
            <a:r>
              <a:rPr lang="en-US" sz="1400" dirty="0">
                <a:latin typeface="Consolas" panose="020B0609020204030204" pitchFamily="49" charset="0"/>
              </a:rPr>
              <a:t> );</a:t>
            </a:r>
          </a:p>
          <a:p>
            <a:pPr marL="800100" lvl="2" indent="0">
              <a:buNone/>
            </a:pPr>
            <a:r>
              <a:rPr lang="en-US" sz="1400" dirty="0">
                <a:solidFill>
                  <a:srgbClr val="FF0000"/>
                </a:solidFill>
                <a:latin typeface="Consolas" panose="020B0609020204030204" pitchFamily="49" charset="0"/>
              </a:rPr>
              <a:t>        throw std::</a:t>
            </a:r>
            <a:r>
              <a:rPr lang="en-US" sz="1400" dirty="0" err="1">
                <a:solidFill>
                  <a:srgbClr val="FF0000"/>
                </a:solidFill>
                <a:latin typeface="Consolas" panose="020B0609020204030204" pitchFamily="49" charset="0"/>
              </a:rPr>
              <a:t>out_of_range</a:t>
            </a:r>
            <a:r>
              <a:rPr lang="en-US" sz="1400" dirty="0">
                <a:solidFill>
                  <a:srgbClr val="FF0000"/>
                </a:solidFill>
                <a:latin typeface="Consolas" panose="020B0609020204030204" pitchFamily="49" charset="0"/>
              </a:rPr>
              <a:t>{ "The linked list is empty" };</a:t>
            </a:r>
          </a:p>
          <a:p>
            <a:pPr marL="800100" lvl="2" indent="0">
              <a:buNone/>
            </a:pPr>
            <a:r>
              <a:rPr lang="en-US" sz="1400" dirty="0">
                <a:latin typeface="Consolas" panose="020B0609020204030204" pitchFamily="49" charset="0"/>
              </a:rPr>
              <a:t>    }</a:t>
            </a:r>
          </a:p>
          <a:p>
            <a:pPr marL="800100" lvl="2" indent="0">
              <a:buNone/>
            </a:pPr>
            <a:r>
              <a:rPr lang="en-US" sz="1400" dirty="0">
                <a:latin typeface="Consolas" panose="020B0609020204030204" pitchFamily="49" charset="0"/>
              </a:rPr>
              <a:t>}</a:t>
            </a:r>
          </a:p>
        </p:txBody>
      </p:sp>
      <p:pic>
        <p:nvPicPr>
          <p:cNvPr id="7" name="Audio 6">
            <a:hlinkClick r:id="" action="ppaction://media"/>
            <a:extLst>
              <a:ext uri="{FF2B5EF4-FFF2-40B4-BE49-F238E27FC236}">
                <a16:creationId xmlns:a16="http://schemas.microsoft.com/office/drawing/2014/main" id="{2931A38E-9627-41A4-97A8-570DE723D0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16122560"/>
      </p:ext>
    </p:extLst>
  </p:cSld>
  <p:clrMapOvr>
    <a:masterClrMapping/>
  </p:clrMapOvr>
  <mc:AlternateContent xmlns:mc="http://schemas.openxmlformats.org/markup-compatibility/2006">
    <mc:Choice xmlns:p14="http://schemas.microsoft.com/office/powerpoint/2010/main" Requires="p14">
      <p:transition spd="slow" p14:dur="2000" advTm="88166"/>
    </mc:Choice>
    <mc:Fallback>
      <p:transition spd="slow" advTm="88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Empty?</a:t>
            </a:r>
          </a:p>
        </p:txBody>
      </p:sp>
      <p:sp>
        <p:nvSpPr>
          <p:cNvPr id="3" name="Content Placeholder 2"/>
          <p:cNvSpPr>
            <a:spLocks noGrp="1"/>
          </p:cNvSpPr>
          <p:nvPr>
            <p:ph idx="1"/>
          </p:nvPr>
        </p:nvSpPr>
        <p:spPr>
          <a:xfrm>
            <a:off x="457200" y="1600200"/>
            <a:ext cx="8075240" cy="4525963"/>
          </a:xfrm>
        </p:spPr>
        <p:txBody>
          <a:bodyPr/>
          <a:lstStyle/>
          <a:p>
            <a:r>
              <a:rPr lang="en-US" dirty="0"/>
              <a:t>How does the user know if the linked list is empty?</a:t>
            </a:r>
            <a:endParaRPr lang="en-US" sz="14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class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 {</a:t>
            </a:r>
          </a:p>
          <a:p>
            <a:pPr marL="800100" lvl="2" indent="0">
              <a:buNone/>
            </a:pPr>
            <a:r>
              <a:rPr lang="en-US" sz="1400" dirty="0">
                <a:solidFill>
                  <a:prstClr val="black"/>
                </a:solidFill>
                <a:latin typeface="Consolas" panose="020B0609020204030204" pitchFamily="49" charset="0"/>
              </a:rPr>
              <a:t>    public:</a:t>
            </a:r>
          </a:p>
          <a:p>
            <a:pPr marL="800100" lvl="2" indent="0">
              <a:buNone/>
            </a:pPr>
            <a:r>
              <a:rPr lang="en-US" sz="1400" dirty="0">
                <a:solidFill>
                  <a:prstClr val="black"/>
                </a:solidFill>
                <a:latin typeface="Consolas" panose="020B0609020204030204" pitchFamily="49" charset="0"/>
              </a:rPr>
              <a:t>        // Constructors, copy constructors, destructor, etc.</a:t>
            </a:r>
          </a:p>
          <a:p>
            <a:pPr marL="800100" lvl="2" indent="0">
              <a:buNone/>
            </a:pPr>
            <a:r>
              <a:rPr lang="en-US" sz="1400" dirty="0">
                <a:solidFill>
                  <a:srgbClr val="FF0000"/>
                </a:solidFill>
                <a:latin typeface="Consolas" panose="020B0609020204030204" pitchFamily="49" charset="0"/>
              </a:rPr>
              <a:t>        bool empty() const;</a:t>
            </a:r>
          </a:p>
          <a:p>
            <a:pPr marL="800100" lvl="2" indent="0">
              <a:buNone/>
            </a:pPr>
            <a:r>
              <a:rPr lang="en-US" sz="1400" dirty="0">
                <a:solidFill>
                  <a:prstClr val="black"/>
                </a:solidFill>
                <a:latin typeface="Consolas" panose="020B0609020204030204" pitchFamily="49" charset="0"/>
              </a:rPr>
              <a:t>    private:</a:t>
            </a:r>
          </a:p>
          <a:p>
            <a:pPr marL="800100" lvl="2" indent="0">
              <a:buNone/>
            </a:pPr>
            <a:r>
              <a:rPr lang="en-US" sz="1400" dirty="0">
                <a:solidFill>
                  <a:prstClr val="black"/>
                </a:solidFill>
                <a:latin typeface="Consolas" panose="020B0609020204030204" pitchFamily="49" charset="0"/>
              </a:rPr>
              <a:t>        Node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a:t>
            </a:r>
          </a:p>
          <a:p>
            <a:pPr marL="800100" lvl="2" indent="0">
              <a:buNone/>
            </a:pPr>
            <a:r>
              <a:rPr lang="en-US" sz="1400" dirty="0">
                <a:solidFill>
                  <a:prstClr val="black"/>
                </a:solidFill>
                <a:latin typeface="Consolas" panose="020B0609020204030204" pitchFamily="49" charset="0"/>
              </a:rPr>
              <a:t>};</a:t>
            </a:r>
          </a:p>
          <a:p>
            <a:pPr marL="800100" lvl="2" indent="0">
              <a:buNone/>
            </a:pPr>
            <a:endParaRPr lang="en-US" sz="14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bool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::empty() const {</a:t>
            </a:r>
          </a:p>
          <a:p>
            <a:pPr marL="800100" lvl="2" indent="0">
              <a:buNone/>
            </a:pPr>
            <a:r>
              <a:rPr lang="en-US" sz="1400" dirty="0">
                <a:latin typeface="Consolas" panose="020B0609020204030204" pitchFamily="49" charset="0"/>
              </a:rPr>
              <a:t>    return ( </a:t>
            </a:r>
            <a:r>
              <a:rPr lang="en-US" sz="1400" dirty="0" err="1">
                <a:latin typeface="Consolas" panose="020B0609020204030204" pitchFamily="49" charset="0"/>
              </a:rPr>
              <a:t>p_list_head</a:t>
            </a:r>
            <a:r>
              <a:rPr lang="en-US" sz="1400" dirty="0">
                <a:latin typeface="Consolas" panose="020B0609020204030204" pitchFamily="49" charset="0"/>
              </a:rPr>
              <a:t>_ == </a:t>
            </a:r>
            <a:r>
              <a:rPr lang="en-US" sz="1400" dirty="0" err="1">
                <a:latin typeface="Consolas" panose="020B0609020204030204" pitchFamily="49" charset="0"/>
              </a:rPr>
              <a:t>nullptr</a:t>
            </a:r>
            <a:r>
              <a:rPr lang="en-US" sz="1400" dirty="0">
                <a:latin typeface="Consolas" panose="020B0609020204030204" pitchFamily="49" charset="0"/>
              </a:rPr>
              <a:t> );</a:t>
            </a:r>
          </a:p>
          <a:p>
            <a:pPr marL="800100" lvl="2" indent="0">
              <a:buNone/>
            </a:pPr>
            <a:r>
              <a:rPr lang="en-US" sz="1400" dirty="0">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F6D31961-8527-4362-BE6A-AA1B267BBA4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09932118"/>
      </p:ext>
    </p:extLst>
  </p:cSld>
  <p:clrMapOvr>
    <a:masterClrMapping/>
  </p:clrMapOvr>
  <mc:AlternateContent xmlns:mc="http://schemas.openxmlformats.org/markup-compatibility/2006">
    <mc:Choice xmlns:p14="http://schemas.microsoft.com/office/powerpoint/2010/main" Requires="p14">
      <p:transition spd="slow" p14:dur="2000" advTm="41920"/>
    </mc:Choice>
    <mc:Fallback>
      <p:transition spd="slow" advTm="41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Empty?</a:t>
            </a:r>
          </a:p>
        </p:txBody>
      </p:sp>
      <p:sp>
        <p:nvSpPr>
          <p:cNvPr id="3" name="Content Placeholder 2"/>
          <p:cNvSpPr>
            <a:spLocks noGrp="1"/>
          </p:cNvSpPr>
          <p:nvPr>
            <p:ph idx="1"/>
          </p:nvPr>
        </p:nvSpPr>
        <p:spPr>
          <a:xfrm>
            <a:off x="457200" y="1600200"/>
            <a:ext cx="8075240" cy="4525963"/>
          </a:xfrm>
        </p:spPr>
        <p:txBody>
          <a:bodyPr/>
          <a:lstStyle/>
          <a:p>
            <a:r>
              <a:rPr lang="en-US" dirty="0"/>
              <a:t>Some may write this as the following:</a:t>
            </a:r>
            <a:endParaRPr lang="en-US" sz="14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bool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::empty() const {</a:t>
            </a:r>
          </a:p>
          <a:p>
            <a:pPr marL="800100" lvl="2" indent="0">
              <a:buNone/>
            </a:pPr>
            <a:r>
              <a:rPr lang="en-US" sz="1400" dirty="0">
                <a:latin typeface="Consolas" panose="020B0609020204030204" pitchFamily="49" charset="0"/>
              </a:rPr>
              <a:t>    if ( </a:t>
            </a:r>
            <a:r>
              <a:rPr lang="en-US" sz="1400" dirty="0" err="1">
                <a:latin typeface="Consolas" panose="020B0609020204030204" pitchFamily="49" charset="0"/>
              </a:rPr>
              <a:t>p_list_head</a:t>
            </a:r>
            <a:r>
              <a:rPr lang="en-US" sz="1400" dirty="0">
                <a:latin typeface="Consolas" panose="020B0609020204030204" pitchFamily="49" charset="0"/>
              </a:rPr>
              <a:t>_ == </a:t>
            </a:r>
            <a:r>
              <a:rPr lang="en-US" sz="1400" dirty="0" err="1">
                <a:latin typeface="Consolas" panose="020B0609020204030204" pitchFamily="49" charset="0"/>
              </a:rPr>
              <a:t>nullptr</a:t>
            </a:r>
            <a:r>
              <a:rPr lang="en-US" sz="1400" dirty="0">
                <a:latin typeface="Consolas" panose="020B0609020204030204" pitchFamily="49" charset="0"/>
              </a:rPr>
              <a:t> ) {</a:t>
            </a:r>
          </a:p>
          <a:p>
            <a:pPr marL="800100" lvl="2" indent="0">
              <a:buNone/>
            </a:pPr>
            <a:r>
              <a:rPr lang="en-US" sz="1400" dirty="0">
                <a:latin typeface="Consolas" panose="020B0609020204030204" pitchFamily="49" charset="0"/>
              </a:rPr>
              <a:t>        return true;</a:t>
            </a:r>
          </a:p>
          <a:p>
            <a:pPr marL="800100" lvl="2" indent="0">
              <a:buNone/>
            </a:pPr>
            <a:r>
              <a:rPr lang="en-US" sz="1400" dirty="0">
                <a:latin typeface="Consolas" panose="020B0609020204030204" pitchFamily="49" charset="0"/>
              </a:rPr>
              <a:t>    } else {</a:t>
            </a:r>
          </a:p>
          <a:p>
            <a:pPr marL="800100" lvl="2" indent="0">
              <a:buNone/>
            </a:pPr>
            <a:r>
              <a:rPr lang="en-US" sz="1400" dirty="0">
                <a:latin typeface="Consolas" panose="020B0609020204030204" pitchFamily="49" charset="0"/>
              </a:rPr>
              <a:t>        return false;</a:t>
            </a:r>
          </a:p>
          <a:p>
            <a:pPr marL="800100" lvl="2" indent="0">
              <a:buNone/>
            </a:pPr>
            <a:r>
              <a:rPr lang="en-US" sz="1400" dirty="0">
                <a:latin typeface="Consolas" panose="020B0609020204030204" pitchFamily="49" charset="0"/>
              </a:rPr>
              <a:t>    }</a:t>
            </a:r>
          </a:p>
          <a:p>
            <a:pPr marL="800100" lvl="2" indent="0">
              <a:buNone/>
            </a:pPr>
            <a:r>
              <a:rPr lang="en-US" sz="1400" dirty="0">
                <a:latin typeface="Consolas" panose="020B0609020204030204" pitchFamily="49" charset="0"/>
              </a:rPr>
              <a:t>}</a:t>
            </a:r>
          </a:p>
          <a:p>
            <a:pPr marL="800100" lvl="2" indent="0">
              <a:buNone/>
            </a:pPr>
            <a:endParaRPr lang="en-US" sz="1400" dirty="0">
              <a:latin typeface="Consolas" panose="020B0609020204030204" pitchFamily="49" charset="0"/>
            </a:endParaRPr>
          </a:p>
          <a:p>
            <a:r>
              <a:rPr lang="en-US" dirty="0"/>
              <a:t>This is, however, equivalent to:</a:t>
            </a:r>
            <a:endParaRPr lang="en-US" sz="14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bool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::empty() const {</a:t>
            </a:r>
          </a:p>
          <a:p>
            <a:pPr marL="800100" lvl="2" indent="0">
              <a:buNone/>
            </a:pPr>
            <a:r>
              <a:rPr lang="en-US" sz="1400" dirty="0">
                <a:latin typeface="Consolas" panose="020B0609020204030204" pitchFamily="49" charset="0"/>
              </a:rPr>
              <a:t>    return ( </a:t>
            </a:r>
            <a:r>
              <a:rPr lang="en-US" sz="1400" dirty="0" err="1">
                <a:latin typeface="Consolas" panose="020B0609020204030204" pitchFamily="49" charset="0"/>
              </a:rPr>
              <a:t>p_list_head</a:t>
            </a:r>
            <a:r>
              <a:rPr lang="en-US" sz="1400" dirty="0">
                <a:latin typeface="Consolas" panose="020B0609020204030204" pitchFamily="49" charset="0"/>
              </a:rPr>
              <a:t>_ == </a:t>
            </a:r>
            <a:r>
              <a:rPr lang="en-US" sz="1400" dirty="0" err="1">
                <a:latin typeface="Consolas" panose="020B0609020204030204" pitchFamily="49" charset="0"/>
              </a:rPr>
              <a:t>nullptr</a:t>
            </a:r>
            <a:r>
              <a:rPr lang="en-US" sz="1400" dirty="0">
                <a:latin typeface="Consolas" panose="020B0609020204030204" pitchFamily="49" charset="0"/>
              </a:rPr>
              <a:t> );</a:t>
            </a:r>
          </a:p>
          <a:p>
            <a:pPr marL="800100" lvl="2" indent="0">
              <a:buNone/>
            </a:pPr>
            <a:r>
              <a:rPr lang="en-US" sz="1400" dirty="0">
                <a:latin typeface="Consolas" panose="020B0609020204030204" pitchFamily="49" charset="0"/>
              </a:rPr>
              <a:t>}</a:t>
            </a:r>
          </a:p>
          <a:p>
            <a:pPr marL="800100" lvl="2" indent="0">
              <a:buNone/>
            </a:pPr>
            <a:endParaRPr lang="en-US" sz="1400" dirty="0">
              <a:latin typeface="Consolas" panose="020B0609020204030204" pitchFamily="49" charset="0"/>
            </a:endParaRPr>
          </a:p>
        </p:txBody>
      </p:sp>
      <p:pic>
        <p:nvPicPr>
          <p:cNvPr id="6" name="Audio 5">
            <a:hlinkClick r:id="" action="ppaction://media"/>
            <a:extLst>
              <a:ext uri="{FF2B5EF4-FFF2-40B4-BE49-F238E27FC236}">
                <a16:creationId xmlns:a16="http://schemas.microsoft.com/office/drawing/2014/main" id="{81913C2A-B92F-4109-8B32-26AEE46C838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05724053"/>
      </p:ext>
    </p:extLst>
  </p:cSld>
  <p:clrMapOvr>
    <a:masterClrMapping/>
  </p:clrMapOvr>
  <mc:AlternateContent xmlns:mc="http://schemas.openxmlformats.org/markup-compatibility/2006">
    <mc:Choice xmlns:p14="http://schemas.microsoft.com/office/powerpoint/2010/main" Requires="p14">
      <p:transition spd="slow" p14:dur="2000" advTm="54642"/>
    </mc:Choice>
    <mc:Fallback>
      <p:transition spd="slow" advTm="54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Popping the front node</a:t>
            </a:r>
          </a:p>
        </p:txBody>
      </p:sp>
      <p:sp>
        <p:nvSpPr>
          <p:cNvPr id="3" name="Content Placeholder 2"/>
          <p:cNvSpPr>
            <a:spLocks noGrp="1"/>
          </p:cNvSpPr>
          <p:nvPr>
            <p:ph idx="1"/>
          </p:nvPr>
        </p:nvSpPr>
        <p:spPr>
          <a:xfrm>
            <a:off x="457200" y="1600200"/>
            <a:ext cx="8075240" cy="4525963"/>
          </a:xfrm>
        </p:spPr>
        <p:txBody>
          <a:bodyPr/>
          <a:lstStyle/>
          <a:p>
            <a:r>
              <a:rPr lang="en-US" dirty="0"/>
              <a:t>Suppose we want to remove the first node in the linked list:</a:t>
            </a:r>
            <a:endParaRPr lang="en-US" sz="14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class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 {</a:t>
            </a:r>
          </a:p>
          <a:p>
            <a:pPr marL="800100" lvl="2" indent="0">
              <a:buNone/>
            </a:pPr>
            <a:r>
              <a:rPr lang="en-US" sz="1400" dirty="0">
                <a:solidFill>
                  <a:prstClr val="black"/>
                </a:solidFill>
                <a:latin typeface="Consolas" panose="020B0609020204030204" pitchFamily="49" charset="0"/>
              </a:rPr>
              <a:t>    public:</a:t>
            </a:r>
          </a:p>
          <a:p>
            <a:pPr marL="800100" lvl="2" indent="0">
              <a:buNone/>
            </a:pPr>
            <a:r>
              <a:rPr lang="en-US" sz="1400" dirty="0">
                <a:solidFill>
                  <a:prstClr val="black"/>
                </a:solidFill>
                <a:latin typeface="Consolas" panose="020B0609020204030204" pitchFamily="49" charset="0"/>
              </a:rPr>
              <a:t>        // Constructors, copy constructors, destructor, etc.</a:t>
            </a:r>
          </a:p>
          <a:p>
            <a:pPr marL="800100" lvl="2" indent="0">
              <a:buNone/>
            </a:pPr>
            <a:r>
              <a:rPr lang="en-US" sz="1400" dirty="0">
                <a:solidFill>
                  <a:srgbClr val="FF0000"/>
                </a:solidFill>
                <a:latin typeface="Consolas" panose="020B0609020204030204" pitchFamily="49" charset="0"/>
              </a:rPr>
              <a:t>        void </a:t>
            </a:r>
            <a:r>
              <a:rPr lang="en-US" sz="1400" dirty="0" err="1">
                <a:solidFill>
                  <a:srgbClr val="FF0000"/>
                </a:solidFill>
                <a:latin typeface="Consolas" panose="020B0609020204030204" pitchFamily="49" charset="0"/>
              </a:rPr>
              <a:t>pop_front</a:t>
            </a:r>
            <a:r>
              <a:rPr lang="en-US" sz="1400" dirty="0">
                <a:solidFill>
                  <a:srgbClr val="FF0000"/>
                </a:solidFill>
                <a:latin typeface="Consolas" panose="020B0609020204030204" pitchFamily="49" charset="0"/>
              </a:rPr>
              <a:t>();</a:t>
            </a:r>
          </a:p>
          <a:p>
            <a:pPr marL="800100" lvl="2" indent="0">
              <a:buNone/>
            </a:pPr>
            <a:r>
              <a:rPr lang="en-US" sz="1400" dirty="0">
                <a:solidFill>
                  <a:prstClr val="black"/>
                </a:solidFill>
                <a:latin typeface="Consolas" panose="020B0609020204030204" pitchFamily="49" charset="0"/>
              </a:rPr>
              <a:t>    private:</a:t>
            </a:r>
          </a:p>
          <a:p>
            <a:pPr marL="800100" lvl="2" indent="0">
              <a:buNone/>
            </a:pPr>
            <a:r>
              <a:rPr lang="en-US" sz="1400" dirty="0">
                <a:solidFill>
                  <a:prstClr val="black"/>
                </a:solidFill>
                <a:latin typeface="Consolas" panose="020B0609020204030204" pitchFamily="49" charset="0"/>
              </a:rPr>
              <a:t>        Node *</a:t>
            </a:r>
            <a:r>
              <a:rPr lang="en-US" sz="1400" dirty="0" err="1">
                <a:solidFill>
                  <a:prstClr val="black"/>
                </a:solidFill>
                <a:latin typeface="Consolas" panose="020B0609020204030204" pitchFamily="49" charset="0"/>
              </a:rPr>
              <a:t>p_list_head</a:t>
            </a:r>
            <a:r>
              <a:rPr lang="en-US" sz="1400" dirty="0">
                <a:solidFill>
                  <a:prstClr val="black"/>
                </a:solidFill>
                <a:latin typeface="Consolas" panose="020B0609020204030204" pitchFamily="49" charset="0"/>
              </a:rPr>
              <a:t>_;</a:t>
            </a:r>
          </a:p>
          <a:p>
            <a:pPr marL="800100" lvl="2" indent="0">
              <a:buNone/>
            </a:pPr>
            <a:r>
              <a:rPr lang="en-US" sz="1400" dirty="0">
                <a:solidFill>
                  <a:prstClr val="black"/>
                </a:solidFill>
                <a:latin typeface="Consolas" panose="020B0609020204030204" pitchFamily="49" charset="0"/>
              </a:rPr>
              <a:t>};</a:t>
            </a:r>
          </a:p>
          <a:p>
            <a:pPr marL="800100" lvl="2" indent="0">
              <a:buNone/>
            </a:pPr>
            <a:endParaRPr lang="en-US" sz="1400" dirty="0">
              <a:solidFill>
                <a:prstClr val="black"/>
              </a:solidFill>
              <a:latin typeface="Consolas" panose="020B0609020204030204" pitchFamily="49" charset="0"/>
            </a:endParaRPr>
          </a:p>
          <a:p>
            <a:pPr lvl="0"/>
            <a:r>
              <a:rPr lang="en-US" dirty="0">
                <a:solidFill>
                  <a:prstClr val="black"/>
                </a:solidFill>
              </a:rPr>
              <a:t>As an aside:</a:t>
            </a:r>
          </a:p>
          <a:p>
            <a:pPr lvl="1"/>
            <a:r>
              <a:rPr lang="en-US" dirty="0">
                <a:solidFill>
                  <a:prstClr val="black"/>
                </a:solidFill>
              </a:rPr>
              <a:t>All the member function identifiers and their behaviors are very close to the corresponding member functions of classes in the Standard Template Library (the </a:t>
            </a:r>
            <a:r>
              <a:rPr lang="en-US" cap="small" dirty="0" err="1">
                <a:solidFill>
                  <a:prstClr val="black"/>
                </a:solidFill>
              </a:rPr>
              <a:t>stl</a:t>
            </a:r>
            <a:r>
              <a:rPr lang="en-US" dirty="0">
                <a:solidFill>
                  <a:prstClr val="black"/>
                </a:solidFill>
              </a:rPr>
              <a:t>)</a:t>
            </a:r>
          </a:p>
          <a:p>
            <a:pPr lvl="2"/>
            <a:r>
              <a:rPr lang="en-US" dirty="0">
                <a:solidFill>
                  <a:prstClr val="black"/>
                </a:solidFill>
              </a:rPr>
              <a:t>Consequently, after this course, you should already be familiar with how to use some of the </a:t>
            </a:r>
            <a:r>
              <a:rPr lang="en-US" cap="small" dirty="0" err="1">
                <a:solidFill>
                  <a:prstClr val="black"/>
                </a:solidFill>
              </a:rPr>
              <a:t>stl</a:t>
            </a:r>
            <a:r>
              <a:rPr lang="en-US" dirty="0">
                <a:solidFill>
                  <a:prstClr val="black"/>
                </a:solidFill>
              </a:rPr>
              <a:t> classes</a:t>
            </a:r>
            <a:endParaRPr lang="en-US" sz="1100" dirty="0">
              <a:solidFill>
                <a:prstClr val="black"/>
              </a:solidFill>
              <a:latin typeface="Consolas" panose="020B0609020204030204" pitchFamily="49" charset="0"/>
            </a:endParaRPr>
          </a:p>
          <a:p>
            <a:pPr marL="800100" lvl="2" indent="0">
              <a:buNone/>
            </a:pPr>
            <a:endParaRPr lang="en-US" sz="1400" dirty="0">
              <a:solidFill>
                <a:prstClr val="black"/>
              </a:solidFill>
              <a:latin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406D5C0B-1CC4-4025-8DE6-34D9232CCD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49621400"/>
      </p:ext>
    </p:extLst>
  </p:cSld>
  <p:clrMapOvr>
    <a:masterClrMapping/>
  </p:clrMapOvr>
  <mc:AlternateContent xmlns:mc="http://schemas.openxmlformats.org/markup-compatibility/2006">
    <mc:Choice xmlns:p14="http://schemas.microsoft.com/office/powerpoint/2010/main" Requires="p14">
      <p:transition spd="slow" p14:dur="2000" advTm="66925"/>
    </mc:Choice>
    <mc:Fallback>
      <p:transition spd="slow" advTm="66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B127-653E-4B7B-AB93-242A4E9113D4}"/>
              </a:ext>
            </a:extLst>
          </p:cNvPr>
          <p:cNvSpPr>
            <a:spLocks noGrp="1"/>
          </p:cNvSpPr>
          <p:nvPr>
            <p:ph type="title"/>
          </p:nvPr>
        </p:nvSpPr>
        <p:spPr/>
        <p:txBody>
          <a:bodyPr/>
          <a:lstStyle/>
          <a:p>
            <a:r>
              <a:rPr lang="en-US" dirty="0"/>
              <a:t>Popping the front node</a:t>
            </a:r>
          </a:p>
        </p:txBody>
      </p:sp>
      <p:sp>
        <p:nvSpPr>
          <p:cNvPr id="3" name="Content Placeholder 2">
            <a:extLst>
              <a:ext uri="{FF2B5EF4-FFF2-40B4-BE49-F238E27FC236}">
                <a16:creationId xmlns:a16="http://schemas.microsoft.com/office/drawing/2014/main" id="{AE9CE8C6-94A8-48D2-8BE9-A3B5DC7C6176}"/>
              </a:ext>
            </a:extLst>
          </p:cNvPr>
          <p:cNvSpPr>
            <a:spLocks noGrp="1"/>
          </p:cNvSpPr>
          <p:nvPr>
            <p:ph idx="1"/>
          </p:nvPr>
        </p:nvSpPr>
        <p:spPr/>
        <p:txBody>
          <a:bodyPr/>
          <a:lstStyle/>
          <a:p>
            <a:r>
              <a:rPr lang="en-US" dirty="0"/>
              <a:t>Suppose we want to remove the front node</a:t>
            </a:r>
          </a:p>
          <a:p>
            <a:pPr lvl="1"/>
            <a:r>
              <a:rPr lang="en-US" dirty="0"/>
              <a:t>We cannot do this if the linked list is empty</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US"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US"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pop_front</a:t>
            </a: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if ( !empty()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Remove the front node</a:t>
            </a:r>
            <a:endParaRPr kumimoji="0" lang="en-US" sz="14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sz="1400" dirty="0">
              <a:solidFill>
                <a:prstClr val="black"/>
              </a:solidFill>
              <a:latin typeface="Consolas" panose="020B0609020204030204" pitchFamily="49" charset="0"/>
            </a:endParaRPr>
          </a:p>
          <a:p>
            <a:pPr lvl="1"/>
            <a:r>
              <a:rPr lang="en-US" dirty="0"/>
              <a:t>Notice we changed</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if ( </a:t>
            </a:r>
            <a:r>
              <a:rPr kumimoji="0" lang="en-US"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p_list_head</a:t>
            </a: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 </a:t>
            </a:r>
            <a:r>
              <a:rPr kumimoji="0" lang="en-US"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nullptr</a:t>
            </a: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p>
          <a:p>
            <a:pPr marL="457200" lvl="1" indent="0">
              <a:buNone/>
            </a:pPr>
            <a:r>
              <a:rPr lang="en-US" dirty="0"/>
              <a:t>     to</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if ( !empty() ) {</a:t>
            </a:r>
          </a:p>
          <a:p>
            <a:pPr lvl="1"/>
            <a:endParaRPr lang="en-US" dirty="0"/>
          </a:p>
          <a:p>
            <a:pPr lvl="1"/>
            <a:r>
              <a:rPr lang="en-US" dirty="0"/>
              <a:t>Benefits of this approach include:</a:t>
            </a:r>
          </a:p>
          <a:p>
            <a:pPr lvl="2"/>
            <a:r>
              <a:rPr lang="en-US" dirty="0"/>
              <a:t>Easier to read</a:t>
            </a:r>
          </a:p>
          <a:p>
            <a:pPr lvl="2"/>
            <a:r>
              <a:rPr lang="en-US" dirty="0"/>
              <a:t>If the implementation changes, </a:t>
            </a:r>
            <a:r>
              <a:rPr lang="en-US" dirty="0">
                <a:latin typeface="Consolas" panose="020B0609020204030204" pitchFamily="49" charset="0"/>
              </a:rPr>
              <a:t>empty()</a:t>
            </a:r>
            <a:r>
              <a:rPr lang="en-US" dirty="0"/>
              <a:t> still works</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p:txBody>
      </p:sp>
      <p:pic>
        <p:nvPicPr>
          <p:cNvPr id="5" name="Audio 4">
            <a:hlinkClick r:id="" action="ppaction://media"/>
            <a:extLst>
              <a:ext uri="{FF2B5EF4-FFF2-40B4-BE49-F238E27FC236}">
                <a16:creationId xmlns:a16="http://schemas.microsoft.com/office/drawing/2014/main" id="{3C4A5C83-C253-4886-AD5F-D41B3CDB5E5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20608164"/>
      </p:ext>
    </p:extLst>
  </p:cSld>
  <p:clrMapOvr>
    <a:masterClrMapping/>
  </p:clrMapOvr>
  <mc:AlternateContent xmlns:mc="http://schemas.openxmlformats.org/markup-compatibility/2006">
    <mc:Choice xmlns:p14="http://schemas.microsoft.com/office/powerpoint/2010/main" Requires="p14">
      <p:transition spd="slow" p14:dur="2000" advTm="176956"/>
    </mc:Choice>
    <mc:Fallback>
      <p:transition spd="slow" advTm="176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81F7-C38E-4047-88CB-AC629B6CC6C8}"/>
              </a:ext>
            </a:extLst>
          </p:cNvPr>
          <p:cNvSpPr>
            <a:spLocks noGrp="1"/>
          </p:cNvSpPr>
          <p:nvPr>
            <p:ph type="title"/>
          </p:nvPr>
        </p:nvSpPr>
        <p:spPr/>
        <p:txBody>
          <a:bodyPr/>
          <a:lstStyle/>
          <a:p>
            <a:r>
              <a:rPr lang="en-US" dirty="0"/>
              <a:t>Popping the front when not empty</a:t>
            </a:r>
          </a:p>
        </p:txBody>
      </p:sp>
      <p:sp>
        <p:nvSpPr>
          <p:cNvPr id="3" name="Content Placeholder 2">
            <a:extLst>
              <a:ext uri="{FF2B5EF4-FFF2-40B4-BE49-F238E27FC236}">
                <a16:creationId xmlns:a16="http://schemas.microsoft.com/office/drawing/2014/main" id="{A0C26B80-1805-481B-9298-3113ED916542}"/>
              </a:ext>
            </a:extLst>
          </p:cNvPr>
          <p:cNvSpPr>
            <a:spLocks noGrp="1"/>
          </p:cNvSpPr>
          <p:nvPr>
            <p:ph idx="1"/>
          </p:nvPr>
        </p:nvSpPr>
        <p:spPr/>
        <p:txBody>
          <a:bodyPr/>
          <a:lstStyle/>
          <a:p>
            <a:r>
              <a:rPr lang="en-US" dirty="0"/>
              <a:t>Suppose we want to remove the front of this linked list</a:t>
            </a:r>
          </a:p>
          <a:p>
            <a:endParaRPr lang="en-US" dirty="0"/>
          </a:p>
          <a:p>
            <a:endParaRPr lang="en-US" dirty="0"/>
          </a:p>
          <a:p>
            <a:endParaRPr lang="en-US" dirty="0"/>
          </a:p>
          <a:p>
            <a:endParaRPr lang="en-US" dirty="0"/>
          </a:p>
          <a:p>
            <a:endParaRPr lang="en-US" dirty="0"/>
          </a:p>
          <a:p>
            <a:endParaRPr lang="en-US" dirty="0"/>
          </a:p>
          <a:p>
            <a:pPr lvl="1"/>
            <a:r>
              <a:rPr lang="en-US" dirty="0"/>
              <a:t>To update the linked list, just point the head to whatever the previous first node was pointing to</a:t>
            </a:r>
          </a:p>
        </p:txBody>
      </p:sp>
      <p:pic>
        <p:nvPicPr>
          <p:cNvPr id="7" name="Picture 6" descr="Text, icon&#10;&#10;Description automatically generated">
            <a:extLst>
              <a:ext uri="{FF2B5EF4-FFF2-40B4-BE49-F238E27FC236}">
                <a16:creationId xmlns:a16="http://schemas.microsoft.com/office/drawing/2014/main" id="{32F22D10-DB62-4E71-9964-01DBC687354B}"/>
              </a:ext>
            </a:extLst>
          </p:cNvPr>
          <p:cNvPicPr>
            <a:picLocks noChangeAspect="1"/>
          </p:cNvPicPr>
          <p:nvPr/>
        </p:nvPicPr>
        <p:blipFill>
          <a:blip r:embed="rId5"/>
          <a:stretch>
            <a:fillRect/>
          </a:stretch>
        </p:blipFill>
        <p:spPr>
          <a:xfrm>
            <a:off x="5046491" y="2204864"/>
            <a:ext cx="2621853" cy="1552772"/>
          </a:xfrm>
          <a:prstGeom prst="rect">
            <a:avLst/>
          </a:prstGeom>
        </p:spPr>
      </p:pic>
      <p:pic>
        <p:nvPicPr>
          <p:cNvPr id="8" name="Picture 7" descr="Text&#10;&#10;Description automatically generated">
            <a:extLst>
              <a:ext uri="{FF2B5EF4-FFF2-40B4-BE49-F238E27FC236}">
                <a16:creationId xmlns:a16="http://schemas.microsoft.com/office/drawing/2014/main" id="{04978D48-57B5-4563-97C9-63269EF8568F}"/>
              </a:ext>
            </a:extLst>
          </p:cNvPr>
          <p:cNvPicPr>
            <a:picLocks noChangeAspect="1"/>
          </p:cNvPicPr>
          <p:nvPr/>
        </p:nvPicPr>
        <p:blipFill>
          <a:blip r:embed="rId6"/>
          <a:stretch>
            <a:fillRect/>
          </a:stretch>
        </p:blipFill>
        <p:spPr>
          <a:xfrm>
            <a:off x="899592" y="2204930"/>
            <a:ext cx="3456384" cy="1552706"/>
          </a:xfrm>
          <a:prstGeom prst="rect">
            <a:avLst/>
          </a:prstGeom>
        </p:spPr>
      </p:pic>
      <p:pic>
        <p:nvPicPr>
          <p:cNvPr id="10" name="Picture 9">
            <a:extLst>
              <a:ext uri="{FF2B5EF4-FFF2-40B4-BE49-F238E27FC236}">
                <a16:creationId xmlns:a16="http://schemas.microsoft.com/office/drawing/2014/main" id="{C334E89D-EDE3-4D1E-87B3-E4B190B72B1E}"/>
              </a:ext>
            </a:extLst>
          </p:cNvPr>
          <p:cNvPicPr>
            <a:picLocks noChangeAspect="1"/>
          </p:cNvPicPr>
          <p:nvPr/>
        </p:nvPicPr>
        <p:blipFill>
          <a:blip r:embed="rId7"/>
          <a:srcRect/>
          <a:stretch/>
        </p:blipFill>
        <p:spPr>
          <a:xfrm>
            <a:off x="3203848" y="5052610"/>
            <a:ext cx="2854895" cy="1552706"/>
          </a:xfrm>
          <a:prstGeom prst="rect">
            <a:avLst/>
          </a:prstGeom>
        </p:spPr>
      </p:pic>
      <p:pic>
        <p:nvPicPr>
          <p:cNvPr id="16" name="Audio 15">
            <a:hlinkClick r:id="" action="ppaction://media"/>
            <a:extLst>
              <a:ext uri="{FF2B5EF4-FFF2-40B4-BE49-F238E27FC236}">
                <a16:creationId xmlns:a16="http://schemas.microsoft.com/office/drawing/2014/main" id="{9C50CF2A-41CE-491A-B4B1-7E20F550BEC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69370795"/>
      </p:ext>
    </p:extLst>
  </p:cSld>
  <p:clrMapOvr>
    <a:masterClrMapping/>
  </p:clrMapOvr>
  <mc:AlternateContent xmlns:mc="http://schemas.openxmlformats.org/markup-compatibility/2006">
    <mc:Choice xmlns:p14="http://schemas.microsoft.com/office/powerpoint/2010/main" Requires="p14">
      <p:transition spd="slow" p14:dur="2000" advTm="55594"/>
    </mc:Choice>
    <mc:Fallback>
      <p:transition spd="slow" advTm="55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B127-653E-4B7B-AB93-242A4E9113D4}"/>
              </a:ext>
            </a:extLst>
          </p:cNvPr>
          <p:cNvSpPr>
            <a:spLocks noGrp="1"/>
          </p:cNvSpPr>
          <p:nvPr>
            <p:ph type="title"/>
          </p:nvPr>
        </p:nvSpPr>
        <p:spPr/>
        <p:txBody>
          <a:bodyPr/>
          <a:lstStyle/>
          <a:p>
            <a:r>
              <a:rPr lang="en-US" dirty="0"/>
              <a:t>Popping the front when not empty</a:t>
            </a:r>
          </a:p>
        </p:txBody>
      </p:sp>
      <p:sp>
        <p:nvSpPr>
          <p:cNvPr id="3" name="Content Placeholder 2">
            <a:extLst>
              <a:ext uri="{FF2B5EF4-FFF2-40B4-BE49-F238E27FC236}">
                <a16:creationId xmlns:a16="http://schemas.microsoft.com/office/drawing/2014/main" id="{AE9CE8C6-94A8-48D2-8BE9-A3B5DC7C6176}"/>
              </a:ext>
            </a:extLst>
          </p:cNvPr>
          <p:cNvSpPr>
            <a:spLocks noGrp="1"/>
          </p:cNvSpPr>
          <p:nvPr>
            <p:ph idx="1"/>
          </p:nvPr>
        </p:nvSpPr>
        <p:spPr/>
        <p:txBody>
          <a:bodyPr/>
          <a:lstStyle/>
          <a:p>
            <a:r>
              <a:rPr lang="en-US" dirty="0"/>
              <a:t>Thus, we can remove the first node as follows:</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pop_front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if ( !empty()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p_list_head</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p_list_head</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_-&gt;</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p_next_node</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kumimoji="0" lang="en-US" sz="16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sz="1400" dirty="0">
              <a:solidFill>
                <a:prstClr val="black"/>
              </a:solidFill>
              <a:latin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4EA8FD21-52B7-42FB-A7D8-7A2F14677F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9132681"/>
      </p:ext>
    </p:extLst>
  </p:cSld>
  <p:clrMapOvr>
    <a:masterClrMapping/>
  </p:clrMapOvr>
  <mc:AlternateContent xmlns:mc="http://schemas.openxmlformats.org/markup-compatibility/2006">
    <mc:Choice xmlns:p14="http://schemas.microsoft.com/office/powerpoint/2010/main" Requires="p14">
      <p:transition spd="slow" p14:dur="2000" advTm="22218"/>
    </mc:Choice>
    <mc:Fallback>
      <p:transition spd="slow" advTm="22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Popping the front when not empty</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Thus, starting with this linked list with three nodes: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What is the problem here?</a:t>
            </a:r>
          </a:p>
          <a:p>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solidFill>
                <a:prstClr val="black"/>
              </a:solidFill>
            </a:endParaRPr>
          </a:p>
        </p:txBody>
      </p:sp>
      <p:graphicFrame>
        <p:nvGraphicFramePr>
          <p:cNvPr id="8" name="Table 7">
            <a:extLst>
              <a:ext uri="{FF2B5EF4-FFF2-40B4-BE49-F238E27FC236}">
                <a16:creationId xmlns:a16="http://schemas.microsoft.com/office/drawing/2014/main" id="{D7E8CECC-2A50-478E-8449-23946EED77BA}"/>
              </a:ext>
            </a:extLst>
          </p:cNvPr>
          <p:cNvGraphicFramePr>
            <a:graphicFrameLocks noGrp="1"/>
          </p:cNvGraphicFramePr>
          <p:nvPr>
            <p:extLst>
              <p:ext uri="{D42A27DB-BD31-4B8C-83A1-F6EECF244321}">
                <p14:modId xmlns:p14="http://schemas.microsoft.com/office/powerpoint/2010/main" val="3781793959"/>
              </p:ext>
            </p:extLst>
          </p:nvPr>
        </p:nvGraphicFramePr>
        <p:xfrm>
          <a:off x="2843808" y="2709370"/>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14" name="Table 13">
            <a:extLst>
              <a:ext uri="{FF2B5EF4-FFF2-40B4-BE49-F238E27FC236}">
                <a16:creationId xmlns:a16="http://schemas.microsoft.com/office/drawing/2014/main" id="{4CFDE723-8EAC-454A-9A52-B3836F263FFB}"/>
              </a:ext>
            </a:extLst>
          </p:cNvPr>
          <p:cNvGraphicFramePr>
            <a:graphicFrameLocks noGrp="1"/>
          </p:cNvGraphicFramePr>
          <p:nvPr>
            <p:extLst>
              <p:ext uri="{D42A27DB-BD31-4B8C-83A1-F6EECF244321}">
                <p14:modId xmlns:p14="http://schemas.microsoft.com/office/powerpoint/2010/main" val="2704789487"/>
              </p:ext>
            </p:extLst>
          </p:nvPr>
        </p:nvGraphicFramePr>
        <p:xfrm>
          <a:off x="2843808" y="2160254"/>
          <a:ext cx="3744416" cy="33528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0xfffff0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0x1f1f18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err="1">
                          <a:latin typeface="Consolas" panose="020B0609020204030204" pitchFamily="49" charset="0"/>
                        </a:rPr>
                        <a:t>p_list_head</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9" name="Table 8">
            <a:extLst>
              <a:ext uri="{FF2B5EF4-FFF2-40B4-BE49-F238E27FC236}">
                <a16:creationId xmlns:a16="http://schemas.microsoft.com/office/drawing/2014/main" id="{6B107826-782D-4E4A-8800-2E1B465DD370}"/>
              </a:ext>
            </a:extLst>
          </p:cNvPr>
          <p:cNvGraphicFramePr>
            <a:graphicFrameLocks noGrp="1"/>
          </p:cNvGraphicFramePr>
          <p:nvPr>
            <p:extLst>
              <p:ext uri="{D42A27DB-BD31-4B8C-83A1-F6EECF244321}">
                <p14:modId xmlns:p14="http://schemas.microsoft.com/office/powerpoint/2010/main" val="1032702733"/>
              </p:ext>
            </p:extLst>
          </p:nvPr>
        </p:nvGraphicFramePr>
        <p:xfrm>
          <a:off x="2843808" y="4414624"/>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0x1f1f18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0xbdbdb8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10" name="Table 9">
            <a:extLst>
              <a:ext uri="{FF2B5EF4-FFF2-40B4-BE49-F238E27FC236}">
                <a16:creationId xmlns:a16="http://schemas.microsoft.com/office/drawing/2014/main" id="{5FD9EC6F-0B2F-4675-8124-07F8B7CAD760}"/>
              </a:ext>
            </a:extLst>
          </p:cNvPr>
          <p:cNvGraphicFramePr>
            <a:graphicFrameLocks noGrp="1"/>
          </p:cNvGraphicFramePr>
          <p:nvPr>
            <p:extLst>
              <p:ext uri="{D42A27DB-BD31-4B8C-83A1-F6EECF244321}">
                <p14:modId xmlns:p14="http://schemas.microsoft.com/office/powerpoint/2010/main" val="4154626125"/>
              </p:ext>
            </p:extLst>
          </p:nvPr>
        </p:nvGraphicFramePr>
        <p:xfrm>
          <a:off x="2843808" y="3561997"/>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0xbdbdb8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11" name="Table 10">
            <a:extLst>
              <a:ext uri="{FF2B5EF4-FFF2-40B4-BE49-F238E27FC236}">
                <a16:creationId xmlns:a16="http://schemas.microsoft.com/office/drawing/2014/main" id="{38AE9649-C9FD-461D-AC24-E9EB73A595EC}"/>
              </a:ext>
            </a:extLst>
          </p:cNvPr>
          <p:cNvGraphicFramePr>
            <a:graphicFrameLocks noGrp="1"/>
          </p:cNvGraphicFramePr>
          <p:nvPr>
            <p:extLst>
              <p:ext uri="{D42A27DB-BD31-4B8C-83A1-F6EECF244321}">
                <p14:modId xmlns:p14="http://schemas.microsoft.com/office/powerpoint/2010/main" val="462833087"/>
              </p:ext>
            </p:extLst>
          </p:nvPr>
        </p:nvGraphicFramePr>
        <p:xfrm>
          <a:off x="3920470" y="2160254"/>
          <a:ext cx="1080120" cy="33528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431665816"/>
                    </a:ext>
                  </a:extLst>
                </a:gridCol>
              </a:tblGrid>
              <a:tr h="144016">
                <a:tc>
                  <a:txBody>
                    <a:bodyPr/>
                    <a:lstStyle/>
                    <a:p>
                      <a:pPr algn="l"/>
                      <a:r>
                        <a:rPr lang="en-CA" sz="1600" dirty="0">
                          <a:latin typeface="Consolas" panose="020B0609020204030204" pitchFamily="49" charset="0"/>
                        </a:rPr>
                        <a:t>0xbdbdb8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2456250"/>
                  </a:ext>
                </a:extLst>
              </a:tr>
            </a:tbl>
          </a:graphicData>
        </a:graphic>
      </p:graphicFrame>
      <p:sp>
        <p:nvSpPr>
          <p:cNvPr id="4" name="TextBox 3">
            <a:extLst>
              <a:ext uri="{FF2B5EF4-FFF2-40B4-BE49-F238E27FC236}">
                <a16:creationId xmlns:a16="http://schemas.microsoft.com/office/drawing/2014/main" id="{DCAB2CA2-9232-48A7-ADCE-51A9B22A3634}"/>
              </a:ext>
            </a:extLst>
          </p:cNvPr>
          <p:cNvSpPr txBox="1"/>
          <p:nvPr/>
        </p:nvSpPr>
        <p:spPr>
          <a:xfrm>
            <a:off x="755576" y="5390142"/>
            <a:ext cx="6048672" cy="369332"/>
          </a:xfrm>
          <a:prstGeom prst="rect">
            <a:avLst/>
          </a:prstGeom>
          <a:noFill/>
        </p:spPr>
        <p:txBody>
          <a:bodyPr wrap="square">
            <a:spAutoFit/>
          </a:bodyPr>
          <a:lstStyle/>
          <a:p>
            <a:pPr indent="-114300" eaLnBrk="0" hangingPunct="0">
              <a:spcBef>
                <a:spcPct val="20000"/>
              </a:spcBef>
              <a:defRPr/>
            </a:pPr>
            <a:r>
              <a:rPr kumimoji="0" lang="en-US" i="0" u="none" strike="noStrike" kern="1200" cap="none" spc="0" normalizeH="0" baseline="0" noProof="0" dirty="0" err="1">
                <a:ln>
                  <a:noFill/>
                </a:ln>
                <a:effectLst/>
                <a:uLnTx/>
                <a:uFillTx/>
                <a:latin typeface="Consolas" panose="020B0609020204030204" pitchFamily="49" charset="0"/>
                <a:ea typeface="+mn-ea"/>
                <a:cs typeface="Arial" pitchFamily="34" charset="0"/>
              </a:rPr>
              <a:t>p_list_head</a:t>
            </a:r>
            <a:r>
              <a:rPr kumimoji="0" lang="en-US" i="0" u="none" strike="noStrike" kern="1200" cap="none" spc="0" normalizeH="0" baseline="0" noProof="0" dirty="0">
                <a:ln>
                  <a:noFill/>
                </a:ln>
                <a:effectLst/>
                <a:uLnTx/>
                <a:uFillTx/>
                <a:latin typeface="Consolas" panose="020B0609020204030204" pitchFamily="49" charset="0"/>
                <a:ea typeface="+mn-ea"/>
                <a:cs typeface="Arial" pitchFamily="34" charset="0"/>
              </a:rPr>
              <a:t>_ = </a:t>
            </a:r>
            <a:r>
              <a:rPr kumimoji="0" lang="en-US" i="0" u="none" strike="noStrike" kern="1200" cap="none" spc="0" normalizeH="0" baseline="0" noProof="0" dirty="0" err="1">
                <a:ln>
                  <a:noFill/>
                </a:ln>
                <a:effectLst/>
                <a:uLnTx/>
                <a:uFillTx/>
                <a:latin typeface="Consolas" panose="020B0609020204030204" pitchFamily="49" charset="0"/>
                <a:ea typeface="+mn-ea"/>
                <a:cs typeface="Arial" pitchFamily="34" charset="0"/>
              </a:rPr>
              <a:t>p_list_head</a:t>
            </a:r>
            <a:r>
              <a:rPr kumimoji="0" lang="en-US" i="0" u="none" strike="noStrike" kern="1200" cap="none" spc="0" normalizeH="0" baseline="0" noProof="0" dirty="0">
                <a:ln>
                  <a:noFill/>
                </a:ln>
                <a:effectLst/>
                <a:uLnTx/>
                <a:uFillTx/>
                <a:latin typeface="Consolas" panose="020B0609020204030204" pitchFamily="49" charset="0"/>
                <a:ea typeface="+mn-ea"/>
                <a:cs typeface="Arial" pitchFamily="34" charset="0"/>
              </a:rPr>
              <a:t>_-&gt;</a:t>
            </a:r>
            <a:r>
              <a:rPr kumimoji="0" lang="en-US" i="0" u="none" strike="noStrike" kern="1200" cap="none" spc="0" normalizeH="0" baseline="0" noProof="0" dirty="0" err="1">
                <a:ln>
                  <a:noFill/>
                </a:ln>
                <a:effectLst/>
                <a:uLnTx/>
                <a:uFillTx/>
                <a:latin typeface="Consolas" panose="020B0609020204030204" pitchFamily="49" charset="0"/>
                <a:ea typeface="+mn-ea"/>
                <a:cs typeface="Arial" pitchFamily="34" charset="0"/>
              </a:rPr>
              <a:t>p_next_node</a:t>
            </a:r>
            <a:r>
              <a:rPr kumimoji="0" lang="en-US" i="0" u="none" strike="noStrike" kern="1200" cap="none" spc="0" normalizeH="0" baseline="0" noProof="0" dirty="0">
                <a:ln>
                  <a:noFill/>
                </a:ln>
                <a:effectLst/>
                <a:uLnTx/>
                <a:uFillTx/>
                <a:latin typeface="Consolas" panose="020B0609020204030204" pitchFamily="49" charset="0"/>
                <a:ea typeface="+mn-ea"/>
                <a:cs typeface="Arial" pitchFamily="34" charset="0"/>
              </a:rPr>
              <a:t>();</a:t>
            </a:r>
            <a:endParaRPr lang="en-US" dirty="0"/>
          </a:p>
        </p:txBody>
      </p:sp>
      <p:sp>
        <p:nvSpPr>
          <p:cNvPr id="15" name="Rectangle: Rounded Corners 14">
            <a:extLst>
              <a:ext uri="{FF2B5EF4-FFF2-40B4-BE49-F238E27FC236}">
                <a16:creationId xmlns:a16="http://schemas.microsoft.com/office/drawing/2014/main" id="{83DCF2ED-C153-4E8B-AFF5-D7ACE350E16E}"/>
              </a:ext>
            </a:extLst>
          </p:cNvPr>
          <p:cNvSpPr/>
          <p:nvPr/>
        </p:nvSpPr>
        <p:spPr>
          <a:xfrm>
            <a:off x="2866668" y="4301137"/>
            <a:ext cx="3672408" cy="85262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1DDFBB4A-198D-4A1C-8DE5-3DA4CA76F19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73654465"/>
      </p:ext>
    </p:extLst>
  </p:cSld>
  <p:clrMapOvr>
    <a:masterClrMapping/>
  </p:clrMapOvr>
  <mc:AlternateContent xmlns:mc="http://schemas.openxmlformats.org/markup-compatibility/2006">
    <mc:Choice xmlns:p14="http://schemas.microsoft.com/office/powerpoint/2010/main" Requires="p14">
      <p:transition spd="slow" p14:dur="2000" advTm="176306"/>
    </mc:Choice>
    <mc:Fallback>
      <p:transition spd="slow" advTm="17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8"/>
                </p:tgtEl>
              </p:cMediaNode>
            </p:audio>
          </p:childTnLst>
        </p:cTn>
      </p:par>
    </p:tnLst>
    <p:bldLst>
      <p:bldP spid="4"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solidFill>
                  <a:prstClr val="black"/>
                </a:solidFill>
              </a:rPr>
              <a:t>In the last topic, we introduced the class:</a:t>
            </a:r>
            <a:endParaRPr lang="en-CA" sz="1600" dirty="0">
              <a:solidFill>
                <a:prstClr val="black"/>
              </a:solidFill>
              <a:latin typeface="Consolas" panose="020B0609020204030204" pitchFamily="49" charset="0"/>
            </a:endParaRPr>
          </a:p>
          <a:p>
            <a:pPr marL="800100" lvl="2" indent="0">
              <a:buNone/>
            </a:pPr>
            <a:r>
              <a:rPr lang="en-CA" dirty="0">
                <a:solidFill>
                  <a:prstClr val="black"/>
                </a:solidFill>
                <a:latin typeface="Consolas" panose="020B0609020204030204" pitchFamily="49" charset="0"/>
              </a:rPr>
              <a:t>class Node {</a:t>
            </a:r>
          </a:p>
          <a:p>
            <a:pPr marL="800100" lvl="2" indent="0">
              <a:buNone/>
            </a:pPr>
            <a:r>
              <a:rPr lang="en-CA" dirty="0">
                <a:solidFill>
                  <a:prstClr val="black"/>
                </a:solidFill>
                <a:latin typeface="Consolas" panose="020B0609020204030204" pitchFamily="49" charset="0"/>
              </a:rPr>
              <a:t>    public:</a:t>
            </a:r>
          </a:p>
          <a:p>
            <a:pPr marL="800100" lvl="2" indent="0">
              <a:buNone/>
            </a:pPr>
            <a:r>
              <a:rPr lang="en-CA" dirty="0">
                <a:solidFill>
                  <a:prstClr val="black"/>
                </a:solidFill>
                <a:latin typeface="Consolas" panose="020B0609020204030204" pitchFamily="49" charset="0"/>
              </a:rPr>
              <a:t>        double      value_;</a:t>
            </a:r>
          </a:p>
          <a:p>
            <a:pPr marL="800100" lvl="2" indent="0">
              <a:buNone/>
            </a:pPr>
            <a:r>
              <a:rPr lang="en-CA" dirty="0">
                <a:solidFill>
                  <a:prstClr val="black"/>
                </a:solidFill>
                <a:latin typeface="Consolas" panose="020B0609020204030204" pitchFamily="49" charset="0"/>
              </a:rPr>
              <a:t>        std::</a:t>
            </a:r>
            <a:r>
              <a:rPr lang="en-CA" dirty="0" err="1">
                <a:solidFill>
                  <a:prstClr val="black"/>
                </a:solidFill>
                <a:latin typeface="Consolas" panose="020B0609020204030204" pitchFamily="49" charset="0"/>
              </a:rPr>
              <a:t>size_t</a:t>
            </a:r>
            <a:r>
              <a:rPr lang="en-CA" dirty="0">
                <a:solidFill>
                  <a:prstClr val="black"/>
                </a:solidFill>
                <a:latin typeface="Consolas" panose="020B0609020204030204" pitchFamily="49" charset="0"/>
              </a:rPr>
              <a:t> </a:t>
            </a:r>
            <a:r>
              <a:rPr lang="en-CA" dirty="0" err="1">
                <a:solidFill>
                  <a:prstClr val="black"/>
                </a:solidFill>
                <a:latin typeface="Consolas" panose="020B0609020204030204" pitchFamily="49" charset="0"/>
              </a:rPr>
              <a:t>next_index</a:t>
            </a:r>
            <a:r>
              <a:rPr lang="en-CA" dirty="0">
                <a:solidFill>
                  <a:prstClr val="black"/>
                </a:solidFill>
                <a:latin typeface="Consolas" panose="020B0609020204030204" pitchFamily="49" charset="0"/>
              </a:rPr>
              <a:t>_;</a:t>
            </a:r>
          </a:p>
          <a:p>
            <a:pPr marL="800100" lvl="2" indent="0">
              <a:buNone/>
            </a:pPr>
            <a:r>
              <a:rPr lang="en-CA" dirty="0">
                <a:solidFill>
                  <a:prstClr val="black"/>
                </a:solidFill>
                <a:latin typeface="Consolas" panose="020B0609020204030204" pitchFamily="49" charset="0"/>
              </a:rPr>
              <a:t>};</a:t>
            </a:r>
          </a:p>
          <a:p>
            <a:pPr marL="800100" lvl="2" indent="0">
              <a:buNone/>
            </a:pPr>
            <a:endParaRPr lang="en-CA" dirty="0">
              <a:solidFill>
                <a:prstClr val="black"/>
              </a:solidFill>
              <a:latin typeface="Consolas" panose="020B0609020204030204" pitchFamily="49" charset="0"/>
            </a:endParaRPr>
          </a:p>
          <a:p>
            <a:pPr lvl="0"/>
            <a:r>
              <a:rPr lang="en-US" dirty="0">
                <a:solidFill>
                  <a:prstClr val="black"/>
                </a:solidFill>
              </a:rPr>
              <a:t>In our linked list in that topic:</a:t>
            </a:r>
          </a:p>
          <a:p>
            <a:pPr lvl="1"/>
            <a:r>
              <a:rPr lang="en-US" dirty="0">
                <a:solidFill>
                  <a:prstClr val="black"/>
                </a:solidFill>
              </a:rPr>
              <a:t>All nodes were stored in an array</a:t>
            </a:r>
          </a:p>
          <a:p>
            <a:pPr lvl="1"/>
            <a:r>
              <a:rPr lang="en-US" dirty="0">
                <a:solidFill>
                  <a:prstClr val="black"/>
                </a:solidFill>
              </a:rPr>
              <a:t>Each node stored a value and the index of the next node</a:t>
            </a:r>
          </a:p>
          <a:p>
            <a:pPr lvl="1"/>
            <a:r>
              <a:rPr lang="en-US" dirty="0">
                <a:solidFill>
                  <a:prstClr val="black"/>
                </a:solidFill>
              </a:rPr>
              <a:t>We required one local variable to store the index of the first node</a:t>
            </a:r>
            <a:endParaRPr lang="en-CA" sz="1500" dirty="0">
              <a:solidFill>
                <a:prstClr val="black"/>
              </a:solidFill>
              <a:latin typeface="Consolas" panose="020B0609020204030204" pitchFamily="49" charset="0"/>
            </a:endParaRPr>
          </a:p>
          <a:p>
            <a:pPr marL="800100" lvl="2" indent="0">
              <a:buNone/>
            </a:pPr>
            <a:endParaRPr lang="en-US" dirty="0">
              <a:solidFill>
                <a:prstClr val="black"/>
              </a:solidFill>
            </a:endParaRPr>
          </a:p>
        </p:txBody>
      </p:sp>
      <p:pic>
        <p:nvPicPr>
          <p:cNvPr id="7" name="Audio 6">
            <a:hlinkClick r:id="" action="ppaction://media"/>
            <a:extLst>
              <a:ext uri="{FF2B5EF4-FFF2-40B4-BE49-F238E27FC236}">
                <a16:creationId xmlns:a16="http://schemas.microsoft.com/office/drawing/2014/main" id="{EBA7D948-6F39-4525-81C6-E67E52E228F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37716984"/>
      </p:ext>
    </p:extLst>
  </p:cSld>
  <p:clrMapOvr>
    <a:masterClrMapping/>
  </p:clrMapOvr>
  <mc:AlternateContent xmlns:mc="http://schemas.openxmlformats.org/markup-compatibility/2006">
    <mc:Choice xmlns:p14="http://schemas.microsoft.com/office/powerpoint/2010/main" Requires="p14">
      <p:transition spd="slow" p14:dur="2000" advTm="31273"/>
    </mc:Choice>
    <mc:Fallback>
      <p:transition spd="slow" advTm="31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B127-653E-4B7B-AB93-242A4E9113D4}"/>
              </a:ext>
            </a:extLst>
          </p:cNvPr>
          <p:cNvSpPr>
            <a:spLocks noGrp="1"/>
          </p:cNvSpPr>
          <p:nvPr>
            <p:ph type="title"/>
          </p:nvPr>
        </p:nvSpPr>
        <p:spPr/>
        <p:txBody>
          <a:bodyPr/>
          <a:lstStyle/>
          <a:p>
            <a:r>
              <a:rPr lang="en-US" dirty="0"/>
              <a:t>Popping the front when not empty</a:t>
            </a:r>
          </a:p>
        </p:txBody>
      </p:sp>
      <p:sp>
        <p:nvSpPr>
          <p:cNvPr id="3" name="Content Placeholder 2">
            <a:extLst>
              <a:ext uri="{FF2B5EF4-FFF2-40B4-BE49-F238E27FC236}">
                <a16:creationId xmlns:a16="http://schemas.microsoft.com/office/drawing/2014/main" id="{AE9CE8C6-94A8-48D2-8BE9-A3B5DC7C6176}"/>
              </a:ext>
            </a:extLst>
          </p:cNvPr>
          <p:cNvSpPr>
            <a:spLocks noGrp="1"/>
          </p:cNvSpPr>
          <p:nvPr>
            <p:ph idx="1"/>
          </p:nvPr>
        </p:nvSpPr>
        <p:spPr/>
        <p:txBody>
          <a:bodyPr/>
          <a:lstStyle/>
          <a:p>
            <a:r>
              <a:rPr lang="en-US" dirty="0"/>
              <a:t>Does this fix the problem?</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void</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pop_front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if ( !empty()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srgbClr val="FF0000"/>
                </a:solidFill>
                <a:latin typeface="Consolas" panose="020B0609020204030204" pitchFamily="49" charset="0"/>
              </a:rPr>
              <a:t>        delete </a:t>
            </a:r>
            <a:r>
              <a:rPr lang="en-US" sz="1600" dirty="0" err="1">
                <a:solidFill>
                  <a:srgbClr val="FF0000"/>
                </a:solidFill>
                <a:latin typeface="Consolas" panose="020B0609020204030204" pitchFamily="49" charset="0"/>
              </a:rPr>
              <a:t>p_list_head</a:t>
            </a:r>
            <a:r>
              <a:rPr lang="en-US" sz="1600" dirty="0">
                <a:solidFill>
                  <a:srgbClr val="FF0000"/>
                </a:solidFill>
                <a:latin typeface="Consolas" panose="020B0609020204030204" pitchFamily="49" charset="0"/>
              </a:rPr>
              <a:t>_;</a:t>
            </a:r>
            <a:endParaRPr kumimoji="0" lang="en-US" sz="16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effectLst/>
                <a:uLnTx/>
                <a:uFillTx/>
                <a:latin typeface="Consolas" panose="020B0609020204030204" pitchFamily="49" charset="0"/>
                <a:ea typeface="+mn-ea"/>
                <a:cs typeface="Arial" pitchFamily="34" charset="0"/>
              </a:rPr>
              <a:t>p_list_head</a:t>
            </a:r>
            <a:r>
              <a:rPr kumimoji="0" lang="en-US" sz="1600" b="0" i="0" u="none" strike="noStrike" kern="1200" cap="none" spc="0" normalizeH="0" baseline="0" noProof="0" dirty="0">
                <a:ln>
                  <a:noFill/>
                </a:ln>
                <a:effectLst/>
                <a:uLnTx/>
                <a:uFillTx/>
                <a:latin typeface="Consolas" panose="020B0609020204030204" pitchFamily="49" charset="0"/>
                <a:ea typeface="+mn-ea"/>
                <a:cs typeface="Arial" pitchFamily="34" charset="0"/>
              </a:rPr>
              <a:t>_ = </a:t>
            </a:r>
            <a:r>
              <a:rPr kumimoji="0" lang="en-US" sz="1600" b="0" i="0" u="none" strike="noStrike" kern="1200" cap="none" spc="0" normalizeH="0" baseline="0" noProof="0" dirty="0" err="1">
                <a:ln>
                  <a:noFill/>
                </a:ln>
                <a:effectLst/>
                <a:uLnTx/>
                <a:uFillTx/>
                <a:latin typeface="Consolas" panose="020B0609020204030204" pitchFamily="49" charset="0"/>
                <a:ea typeface="+mn-ea"/>
                <a:cs typeface="Arial" pitchFamily="34" charset="0"/>
              </a:rPr>
              <a:t>p_list_head</a:t>
            </a:r>
            <a:r>
              <a:rPr kumimoji="0" lang="en-US" sz="1600" b="0" i="0" u="none" strike="noStrike" kern="1200" cap="none" spc="0" normalizeH="0" baseline="0" noProof="0" dirty="0">
                <a:ln>
                  <a:noFill/>
                </a:ln>
                <a:effectLst/>
                <a:uLnTx/>
                <a:uFillTx/>
                <a:latin typeface="Consolas" panose="020B0609020204030204" pitchFamily="49" charset="0"/>
                <a:ea typeface="+mn-ea"/>
                <a:cs typeface="Arial" pitchFamily="34" charset="0"/>
              </a:rPr>
              <a:t>_-&gt;</a:t>
            </a:r>
            <a:r>
              <a:rPr kumimoji="0" lang="en-US" sz="1600" b="0" i="0" u="none" strike="noStrike" kern="1200" cap="none" spc="0" normalizeH="0" baseline="0" noProof="0" dirty="0" err="1">
                <a:ln>
                  <a:noFill/>
                </a:ln>
                <a:effectLst/>
                <a:uLnTx/>
                <a:uFillTx/>
                <a:latin typeface="Consolas" panose="020B0609020204030204" pitchFamily="49" charset="0"/>
                <a:ea typeface="+mn-ea"/>
                <a:cs typeface="Arial" pitchFamily="34" charset="0"/>
              </a:rPr>
              <a:t>p_next_node</a:t>
            </a:r>
            <a:r>
              <a:rPr kumimoji="0" lang="en-US" sz="1600" b="0" i="0" u="none" strike="noStrike" kern="1200" cap="none" spc="0" normalizeH="0" baseline="0" noProof="0" dirty="0">
                <a:ln>
                  <a:noFill/>
                </a:ln>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sz="1600" dirty="0">
              <a:solidFill>
                <a:prstClr val="black"/>
              </a:solidFill>
              <a:latin typeface="Consolas" panose="020B0609020204030204" pitchFamily="49" charset="0"/>
            </a:endParaRPr>
          </a:p>
        </p:txBody>
      </p:sp>
      <p:pic>
        <p:nvPicPr>
          <p:cNvPr id="6" name="Audio 5">
            <a:hlinkClick r:id="" action="ppaction://media"/>
            <a:extLst>
              <a:ext uri="{FF2B5EF4-FFF2-40B4-BE49-F238E27FC236}">
                <a16:creationId xmlns:a16="http://schemas.microsoft.com/office/drawing/2014/main" id="{AB93AD3F-2323-41CB-8C31-8A2DE91C90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31383297"/>
      </p:ext>
    </p:extLst>
  </p:cSld>
  <p:clrMapOvr>
    <a:masterClrMapping/>
  </p:clrMapOvr>
  <mc:AlternateContent xmlns:mc="http://schemas.openxmlformats.org/markup-compatibility/2006">
    <mc:Choice xmlns:p14="http://schemas.microsoft.com/office/powerpoint/2010/main" Requires="p14">
      <p:transition spd="slow" p14:dur="2000" advTm="10909"/>
    </mc:Choice>
    <mc:Fallback>
      <p:transition spd="slow" advTm="10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Popping the front when not empty</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Again, starting with this linked list with three nodes:</a:t>
            </a:r>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solidFill>
                <a:prstClr val="black"/>
              </a:solidFill>
            </a:endParaRPr>
          </a:p>
        </p:txBody>
      </p:sp>
      <p:graphicFrame>
        <p:nvGraphicFramePr>
          <p:cNvPr id="8" name="Table 7">
            <a:extLst>
              <a:ext uri="{FF2B5EF4-FFF2-40B4-BE49-F238E27FC236}">
                <a16:creationId xmlns:a16="http://schemas.microsoft.com/office/drawing/2014/main" id="{D7E8CECC-2A50-478E-8449-23946EED77BA}"/>
              </a:ext>
            </a:extLst>
          </p:cNvPr>
          <p:cNvGraphicFramePr>
            <a:graphicFrameLocks noGrp="1"/>
          </p:cNvGraphicFramePr>
          <p:nvPr/>
        </p:nvGraphicFramePr>
        <p:xfrm>
          <a:off x="2843808" y="2709370"/>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14" name="Table 13">
            <a:extLst>
              <a:ext uri="{FF2B5EF4-FFF2-40B4-BE49-F238E27FC236}">
                <a16:creationId xmlns:a16="http://schemas.microsoft.com/office/drawing/2014/main" id="{4CFDE723-8EAC-454A-9A52-B3836F263FFB}"/>
              </a:ext>
            </a:extLst>
          </p:cNvPr>
          <p:cNvGraphicFramePr>
            <a:graphicFrameLocks noGrp="1"/>
          </p:cNvGraphicFramePr>
          <p:nvPr/>
        </p:nvGraphicFramePr>
        <p:xfrm>
          <a:off x="2843808" y="2160254"/>
          <a:ext cx="3744416" cy="33528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0xfffff0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0x1f1f18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err="1">
                          <a:latin typeface="Consolas" panose="020B0609020204030204" pitchFamily="49" charset="0"/>
                        </a:rPr>
                        <a:t>p_list_head</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9" name="Table 8">
            <a:extLst>
              <a:ext uri="{FF2B5EF4-FFF2-40B4-BE49-F238E27FC236}">
                <a16:creationId xmlns:a16="http://schemas.microsoft.com/office/drawing/2014/main" id="{6B107826-782D-4E4A-8800-2E1B465DD370}"/>
              </a:ext>
            </a:extLst>
          </p:cNvPr>
          <p:cNvGraphicFramePr>
            <a:graphicFrameLocks noGrp="1"/>
          </p:cNvGraphicFramePr>
          <p:nvPr>
            <p:extLst>
              <p:ext uri="{D42A27DB-BD31-4B8C-83A1-F6EECF244321}">
                <p14:modId xmlns:p14="http://schemas.microsoft.com/office/powerpoint/2010/main" val="1301848017"/>
              </p:ext>
            </p:extLst>
          </p:nvPr>
        </p:nvGraphicFramePr>
        <p:xfrm>
          <a:off x="2843808" y="4414624"/>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0x1f1f18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0xbdbdb8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10" name="Table 9">
            <a:extLst>
              <a:ext uri="{FF2B5EF4-FFF2-40B4-BE49-F238E27FC236}">
                <a16:creationId xmlns:a16="http://schemas.microsoft.com/office/drawing/2014/main" id="{5FD9EC6F-0B2F-4675-8124-07F8B7CAD760}"/>
              </a:ext>
            </a:extLst>
          </p:cNvPr>
          <p:cNvGraphicFramePr>
            <a:graphicFrameLocks noGrp="1"/>
          </p:cNvGraphicFramePr>
          <p:nvPr/>
        </p:nvGraphicFramePr>
        <p:xfrm>
          <a:off x="2843808" y="3561997"/>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0xbdbdb8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sp>
        <p:nvSpPr>
          <p:cNvPr id="12" name="TextBox 11">
            <a:extLst>
              <a:ext uri="{FF2B5EF4-FFF2-40B4-BE49-F238E27FC236}">
                <a16:creationId xmlns:a16="http://schemas.microsoft.com/office/drawing/2014/main" id="{49D89956-08C2-4950-9DAB-4E487B6E50EB}"/>
              </a:ext>
            </a:extLst>
          </p:cNvPr>
          <p:cNvSpPr txBox="1"/>
          <p:nvPr/>
        </p:nvSpPr>
        <p:spPr>
          <a:xfrm>
            <a:off x="755576" y="5390142"/>
            <a:ext cx="6048672" cy="701731"/>
          </a:xfrm>
          <a:prstGeom prst="rect">
            <a:avLst/>
          </a:prstGeom>
          <a:noFill/>
        </p:spPr>
        <p:txBody>
          <a:bodyPr wrap="square">
            <a:spAutoFit/>
          </a:bodyPr>
          <a:lstStyle/>
          <a:p>
            <a:pPr indent="-114300" eaLnBrk="0" hangingPunct="0">
              <a:spcBef>
                <a:spcPct val="20000"/>
              </a:spcBef>
              <a:defRPr/>
            </a:pPr>
            <a:r>
              <a:rPr lang="en-US" dirty="0">
                <a:latin typeface="Consolas" panose="020B0609020204030204" pitchFamily="49" charset="0"/>
              </a:rPr>
              <a:t>delete </a:t>
            </a:r>
            <a:r>
              <a:rPr lang="en-US" dirty="0" err="1">
                <a:latin typeface="Consolas" panose="020B0609020204030204" pitchFamily="49" charset="0"/>
              </a:rPr>
              <a:t>p_list_head</a:t>
            </a:r>
            <a:r>
              <a:rPr lang="en-US" dirty="0">
                <a:latin typeface="Consolas" panose="020B0609020204030204" pitchFamily="49" charset="0"/>
              </a:rPr>
              <a:t>_;</a:t>
            </a:r>
            <a:endParaRPr lang="en-US" dirty="0">
              <a:latin typeface="Consolas" panose="020B0609020204030204" pitchFamily="49" charset="0"/>
              <a:cs typeface="Arial" pitchFamily="34" charset="0"/>
            </a:endParaRPr>
          </a:p>
          <a:p>
            <a:pPr indent="-114300" eaLnBrk="0" hangingPunct="0">
              <a:spcBef>
                <a:spcPct val="20000"/>
              </a:spcBef>
              <a:defRPr/>
            </a:pPr>
            <a:r>
              <a:rPr kumimoji="0" lang="en-US" i="0" u="none" strike="noStrike" kern="1200" cap="none" spc="0" normalizeH="0" baseline="0" noProof="0" dirty="0" err="1">
                <a:ln>
                  <a:noFill/>
                </a:ln>
                <a:effectLst/>
                <a:uLnTx/>
                <a:uFillTx/>
                <a:latin typeface="Consolas" panose="020B0609020204030204" pitchFamily="49" charset="0"/>
                <a:ea typeface="+mn-ea"/>
                <a:cs typeface="Arial" pitchFamily="34" charset="0"/>
              </a:rPr>
              <a:t>p_list_head</a:t>
            </a:r>
            <a:r>
              <a:rPr kumimoji="0" lang="en-US" i="0" u="none" strike="noStrike" kern="1200" cap="none" spc="0" normalizeH="0" baseline="0" noProof="0" dirty="0">
                <a:ln>
                  <a:noFill/>
                </a:ln>
                <a:effectLst/>
                <a:uLnTx/>
                <a:uFillTx/>
                <a:latin typeface="Consolas" panose="020B0609020204030204" pitchFamily="49" charset="0"/>
                <a:ea typeface="+mn-ea"/>
                <a:cs typeface="Arial" pitchFamily="34" charset="0"/>
              </a:rPr>
              <a:t>_ = </a:t>
            </a:r>
            <a:r>
              <a:rPr kumimoji="0" lang="en-US" i="0" u="none" strike="noStrike" kern="1200" cap="none" spc="0" normalizeH="0" baseline="0" noProof="0" dirty="0" err="1">
                <a:ln>
                  <a:noFill/>
                </a:ln>
                <a:effectLst/>
                <a:uLnTx/>
                <a:uFillTx/>
                <a:latin typeface="Consolas" panose="020B0609020204030204" pitchFamily="49" charset="0"/>
                <a:ea typeface="+mn-ea"/>
                <a:cs typeface="Arial" pitchFamily="34" charset="0"/>
              </a:rPr>
              <a:t>p_list_head</a:t>
            </a:r>
            <a:r>
              <a:rPr kumimoji="0" lang="en-US" i="0" u="none" strike="noStrike" kern="1200" cap="none" spc="0" normalizeH="0" baseline="0" noProof="0" dirty="0">
                <a:ln>
                  <a:noFill/>
                </a:ln>
                <a:effectLst/>
                <a:uLnTx/>
                <a:uFillTx/>
                <a:latin typeface="Consolas" panose="020B0609020204030204" pitchFamily="49" charset="0"/>
                <a:ea typeface="+mn-ea"/>
                <a:cs typeface="Arial" pitchFamily="34" charset="0"/>
              </a:rPr>
              <a:t>_-&gt;</a:t>
            </a:r>
            <a:r>
              <a:rPr kumimoji="0" lang="en-US" i="0" u="none" strike="noStrike" kern="1200" cap="none" spc="0" normalizeH="0" baseline="0" noProof="0" dirty="0" err="1">
                <a:ln>
                  <a:noFill/>
                </a:ln>
                <a:effectLst/>
                <a:uLnTx/>
                <a:uFillTx/>
                <a:latin typeface="Consolas" panose="020B0609020204030204" pitchFamily="49" charset="0"/>
                <a:ea typeface="+mn-ea"/>
                <a:cs typeface="Arial" pitchFamily="34" charset="0"/>
              </a:rPr>
              <a:t>p_next_node</a:t>
            </a:r>
            <a:r>
              <a:rPr kumimoji="0" lang="en-US" i="0" u="none" strike="noStrike" kern="1200" cap="none" spc="0" normalizeH="0" baseline="0" noProof="0" dirty="0">
                <a:ln>
                  <a:noFill/>
                </a:ln>
                <a:effectLst/>
                <a:uLnTx/>
                <a:uFillTx/>
                <a:latin typeface="Consolas" panose="020B0609020204030204" pitchFamily="49" charset="0"/>
                <a:ea typeface="+mn-ea"/>
                <a:cs typeface="Arial" pitchFamily="34" charset="0"/>
              </a:rPr>
              <a:t>();</a:t>
            </a:r>
            <a:endParaRPr lang="en-US" dirty="0"/>
          </a:p>
        </p:txBody>
      </p:sp>
      <p:graphicFrame>
        <p:nvGraphicFramePr>
          <p:cNvPr id="15" name="Table 14">
            <a:extLst>
              <a:ext uri="{FF2B5EF4-FFF2-40B4-BE49-F238E27FC236}">
                <a16:creationId xmlns:a16="http://schemas.microsoft.com/office/drawing/2014/main" id="{21B229E9-0FF6-407B-9455-18A31BEF5268}"/>
              </a:ext>
            </a:extLst>
          </p:cNvPr>
          <p:cNvGraphicFramePr>
            <a:graphicFrameLocks noGrp="1"/>
          </p:cNvGraphicFramePr>
          <p:nvPr>
            <p:extLst>
              <p:ext uri="{D42A27DB-BD31-4B8C-83A1-F6EECF244321}">
                <p14:modId xmlns:p14="http://schemas.microsoft.com/office/powerpoint/2010/main" val="4282625319"/>
              </p:ext>
            </p:extLst>
          </p:nvPr>
        </p:nvGraphicFramePr>
        <p:xfrm>
          <a:off x="2840380" y="4414252"/>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solidFill>
                            <a:schemeClr val="tx1">
                              <a:lumMod val="50000"/>
                              <a:lumOff val="50000"/>
                            </a:schemeClr>
                          </a:solidFill>
                          <a:latin typeface="Consolas" panose="020B0609020204030204" pitchFamily="49" charset="0"/>
                        </a:rPr>
                        <a:t>0x1f1f18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solidFill>
                            <a:schemeClr val="tx1">
                              <a:lumMod val="50000"/>
                              <a:lumOff val="50000"/>
                            </a:schemeClr>
                          </a:solidFill>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solidFill>
                            <a:schemeClr val="tx1">
                              <a:lumMod val="50000"/>
                              <a:lumOff val="50000"/>
                            </a:schemeClr>
                          </a:solidFill>
                          <a:latin typeface="Consolas" panose="020B0609020204030204" pitchFamily="49" charset="0"/>
                        </a:rPr>
                        <a:t>value_</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solidFill>
                          <a:schemeClr val="tx1">
                            <a:lumMod val="50000"/>
                            <a:lumOff val="50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solidFill>
                            <a:schemeClr val="tx1">
                              <a:lumMod val="50000"/>
                              <a:lumOff val="50000"/>
                            </a:schemeClr>
                          </a:solidFill>
                          <a:latin typeface="Consolas" panose="020B0609020204030204" pitchFamily="49" charset="0"/>
                        </a:rPr>
                        <a:t>0xbdbdb8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solidFill>
                            <a:schemeClr val="tx1">
                              <a:lumMod val="50000"/>
                              <a:lumOff val="50000"/>
                            </a:schemeClr>
                          </a:solidFill>
                          <a:latin typeface="Consolas" panose="020B0609020204030204" pitchFamily="49" charset="0"/>
                        </a:rPr>
                        <a:t>p_next_node</a:t>
                      </a:r>
                      <a:r>
                        <a:rPr lang="en-CA" sz="1600" dirty="0">
                          <a:solidFill>
                            <a:schemeClr val="tx1">
                              <a:lumMod val="50000"/>
                              <a:lumOff val="50000"/>
                            </a:schemeClr>
                          </a:solidFill>
                          <a:latin typeface="Consolas" panose="020B0609020204030204" pitchFamily="49" charset="0"/>
                        </a:rPr>
                        <a:t>_</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pic>
        <p:nvPicPr>
          <p:cNvPr id="17" name="Audio 16">
            <a:hlinkClick r:id="" action="ppaction://media"/>
            <a:extLst>
              <a:ext uri="{FF2B5EF4-FFF2-40B4-BE49-F238E27FC236}">
                <a16:creationId xmlns:a16="http://schemas.microsoft.com/office/drawing/2014/main" id="{971E88E4-ACFE-4D43-9B8E-21F38C82E88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3274234"/>
      </p:ext>
    </p:extLst>
  </p:cSld>
  <p:clrMapOvr>
    <a:masterClrMapping/>
  </p:clrMapOvr>
  <mc:AlternateContent xmlns:mc="http://schemas.openxmlformats.org/markup-compatibility/2006">
    <mc:Choice xmlns:p14="http://schemas.microsoft.com/office/powerpoint/2010/main" Requires="p14">
      <p:transition spd="slow" p14:dur="2000" advTm="134773"/>
    </mc:Choice>
    <mc:Fallback>
      <p:transition spd="slow" advTm="134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Popping the front when not empty</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What we really require is a temporary pointer to this node:</a:t>
            </a:r>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solidFill>
                <a:prstClr val="black"/>
              </a:solidFill>
            </a:endParaRPr>
          </a:p>
        </p:txBody>
      </p:sp>
      <p:graphicFrame>
        <p:nvGraphicFramePr>
          <p:cNvPr id="8" name="Table 7">
            <a:extLst>
              <a:ext uri="{FF2B5EF4-FFF2-40B4-BE49-F238E27FC236}">
                <a16:creationId xmlns:a16="http://schemas.microsoft.com/office/drawing/2014/main" id="{D7E8CECC-2A50-478E-8449-23946EED77BA}"/>
              </a:ext>
            </a:extLst>
          </p:cNvPr>
          <p:cNvGraphicFramePr>
            <a:graphicFrameLocks noGrp="1"/>
          </p:cNvGraphicFramePr>
          <p:nvPr/>
        </p:nvGraphicFramePr>
        <p:xfrm>
          <a:off x="2843808" y="2709370"/>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14" name="Table 13">
            <a:extLst>
              <a:ext uri="{FF2B5EF4-FFF2-40B4-BE49-F238E27FC236}">
                <a16:creationId xmlns:a16="http://schemas.microsoft.com/office/drawing/2014/main" id="{4CFDE723-8EAC-454A-9A52-B3836F263FFB}"/>
              </a:ext>
            </a:extLst>
          </p:cNvPr>
          <p:cNvGraphicFramePr>
            <a:graphicFrameLocks noGrp="1"/>
          </p:cNvGraphicFramePr>
          <p:nvPr/>
        </p:nvGraphicFramePr>
        <p:xfrm>
          <a:off x="2843808" y="2160254"/>
          <a:ext cx="3744416" cy="33528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0xfffff0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0x1f1f18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err="1">
                          <a:latin typeface="Consolas" panose="020B0609020204030204" pitchFamily="49" charset="0"/>
                        </a:rPr>
                        <a:t>p_list_head</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9" name="Table 8">
            <a:extLst>
              <a:ext uri="{FF2B5EF4-FFF2-40B4-BE49-F238E27FC236}">
                <a16:creationId xmlns:a16="http://schemas.microsoft.com/office/drawing/2014/main" id="{6B107826-782D-4E4A-8800-2E1B465DD370}"/>
              </a:ext>
            </a:extLst>
          </p:cNvPr>
          <p:cNvGraphicFramePr>
            <a:graphicFrameLocks noGrp="1"/>
          </p:cNvGraphicFramePr>
          <p:nvPr/>
        </p:nvGraphicFramePr>
        <p:xfrm>
          <a:off x="2843808" y="4414624"/>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0x1f1f18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0xbdbdb8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10" name="Table 9">
            <a:extLst>
              <a:ext uri="{FF2B5EF4-FFF2-40B4-BE49-F238E27FC236}">
                <a16:creationId xmlns:a16="http://schemas.microsoft.com/office/drawing/2014/main" id="{5FD9EC6F-0B2F-4675-8124-07F8B7CAD760}"/>
              </a:ext>
            </a:extLst>
          </p:cNvPr>
          <p:cNvGraphicFramePr>
            <a:graphicFrameLocks noGrp="1"/>
          </p:cNvGraphicFramePr>
          <p:nvPr/>
        </p:nvGraphicFramePr>
        <p:xfrm>
          <a:off x="2843808" y="3561997"/>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0xbdbdb8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11" name="Table 10">
            <a:extLst>
              <a:ext uri="{FF2B5EF4-FFF2-40B4-BE49-F238E27FC236}">
                <a16:creationId xmlns:a16="http://schemas.microsoft.com/office/drawing/2014/main" id="{38AE9649-C9FD-461D-AC24-E9EB73A595EC}"/>
              </a:ext>
            </a:extLst>
          </p:cNvPr>
          <p:cNvGraphicFramePr>
            <a:graphicFrameLocks noGrp="1"/>
          </p:cNvGraphicFramePr>
          <p:nvPr/>
        </p:nvGraphicFramePr>
        <p:xfrm>
          <a:off x="3920470" y="2160254"/>
          <a:ext cx="1080120" cy="33528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431665816"/>
                    </a:ext>
                  </a:extLst>
                </a:gridCol>
              </a:tblGrid>
              <a:tr h="144016">
                <a:tc>
                  <a:txBody>
                    <a:bodyPr/>
                    <a:lstStyle/>
                    <a:p>
                      <a:pPr algn="l"/>
                      <a:r>
                        <a:rPr lang="en-CA" sz="1600" dirty="0">
                          <a:latin typeface="Consolas" panose="020B0609020204030204" pitchFamily="49" charset="0"/>
                        </a:rPr>
                        <a:t>0xbdbdb8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2456250"/>
                  </a:ext>
                </a:extLst>
              </a:tr>
            </a:tbl>
          </a:graphicData>
        </a:graphic>
      </p:graphicFrame>
      <p:cxnSp>
        <p:nvCxnSpPr>
          <p:cNvPr id="6" name="Straight Arrow Connector 5">
            <a:extLst>
              <a:ext uri="{FF2B5EF4-FFF2-40B4-BE49-F238E27FC236}">
                <a16:creationId xmlns:a16="http://schemas.microsoft.com/office/drawing/2014/main" id="{F2A784E2-16A9-4DC4-A6DE-AFF0ABAE1B98}"/>
              </a:ext>
            </a:extLst>
          </p:cNvPr>
          <p:cNvCxnSpPr/>
          <p:nvPr/>
        </p:nvCxnSpPr>
        <p:spPr>
          <a:xfrm>
            <a:off x="683568" y="3955916"/>
            <a:ext cx="2088232" cy="57606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6BD0943F-7C3B-45D1-B393-B1A2C60DB43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062328"/>
      </p:ext>
    </p:extLst>
  </p:cSld>
  <p:clrMapOvr>
    <a:masterClrMapping/>
  </p:clrMapOvr>
  <mc:AlternateContent xmlns:mc="http://schemas.openxmlformats.org/markup-compatibility/2006">
    <mc:Choice xmlns:p14="http://schemas.microsoft.com/office/powerpoint/2010/main" Requires="p14">
      <p:transition spd="slow" p14:dur="2000" advTm="26134"/>
    </mc:Choice>
    <mc:Fallback>
      <p:transition spd="slow" advTm="26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B127-653E-4B7B-AB93-242A4E9113D4}"/>
              </a:ext>
            </a:extLst>
          </p:cNvPr>
          <p:cNvSpPr>
            <a:spLocks noGrp="1"/>
          </p:cNvSpPr>
          <p:nvPr>
            <p:ph type="title"/>
          </p:nvPr>
        </p:nvSpPr>
        <p:spPr/>
        <p:txBody>
          <a:bodyPr/>
          <a:lstStyle/>
          <a:p>
            <a:r>
              <a:rPr lang="en-US" dirty="0"/>
              <a:t>Popping the front when not empty</a:t>
            </a:r>
          </a:p>
        </p:txBody>
      </p:sp>
      <p:sp>
        <p:nvSpPr>
          <p:cNvPr id="3" name="Content Placeholder 2">
            <a:extLst>
              <a:ext uri="{FF2B5EF4-FFF2-40B4-BE49-F238E27FC236}">
                <a16:creationId xmlns:a16="http://schemas.microsoft.com/office/drawing/2014/main" id="{AE9CE8C6-94A8-48D2-8BE9-A3B5DC7C6176}"/>
              </a:ext>
            </a:extLst>
          </p:cNvPr>
          <p:cNvSpPr>
            <a:spLocks noGrp="1"/>
          </p:cNvSpPr>
          <p:nvPr>
            <p:ph idx="1"/>
          </p:nvPr>
        </p:nvSpPr>
        <p:spPr/>
        <p:txBody>
          <a:bodyPr/>
          <a:lstStyle/>
          <a:p>
            <a:r>
              <a:rPr lang="en-US" dirty="0"/>
              <a:t>Thus, we could pop the front node as follow:</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rPr>
              <a:t>void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rPr>
              <a:t>Linked_list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rPr>
              <a:t>::</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rPr>
              <a:t>pop_front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rPr>
              <a:t>    if ( !empty()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srgbClr val="FF0000"/>
                </a:solidFill>
                <a:latin typeface="Consolas" panose="020B0609020204030204" pitchFamily="49" charset="0"/>
              </a:rPr>
              <a:t>        Node *</a:t>
            </a:r>
            <a:r>
              <a:rPr lang="en-US" sz="1600" dirty="0" err="1">
                <a:solidFill>
                  <a:srgbClr val="FF0000"/>
                </a:solidFill>
                <a:latin typeface="Consolas" panose="020B0609020204030204" pitchFamily="49" charset="0"/>
              </a:rPr>
              <a:t>p_old_head</a:t>
            </a: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p_list_head</a:t>
            </a:r>
            <a:r>
              <a:rPr lang="en-US" sz="1600" dirty="0">
                <a:solidFill>
                  <a:srgbClr val="FF0000"/>
                </a:solidFill>
                <a:latin typeface="Consolas" panose="020B0609020204030204" pitchFamily="49" charset="0"/>
              </a:rPr>
              <a:t>_ };</a:t>
            </a:r>
            <a:endParaRPr kumimoji="0" lang="en-US" sz="1600" b="0" i="0" u="none" strike="noStrike" kern="1200" cap="none" spc="0" normalizeH="0" baseline="0" noProof="0" dirty="0">
              <a:ln>
                <a:noFill/>
              </a:ln>
              <a:solidFill>
                <a:srgbClr val="FF0000"/>
              </a:solidFill>
              <a:effectLst/>
              <a:uLnTx/>
              <a:uFillTx/>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effectLst/>
                <a:uLnTx/>
                <a:uFillTx/>
                <a:latin typeface="Consolas" panose="020B0609020204030204" pitchFamily="49" charset="0"/>
              </a:rPr>
              <a:t>        </a:t>
            </a:r>
            <a:r>
              <a:rPr kumimoji="0" lang="en-US" sz="1600" b="0" i="0" u="none" strike="noStrike" kern="1200" cap="none" spc="0" normalizeH="0" baseline="0" noProof="0" dirty="0" err="1">
                <a:ln>
                  <a:noFill/>
                </a:ln>
                <a:effectLst/>
                <a:uLnTx/>
                <a:uFillTx/>
                <a:latin typeface="Consolas" panose="020B0609020204030204" pitchFamily="49" charset="0"/>
              </a:rPr>
              <a:t>p_list_head</a:t>
            </a:r>
            <a:r>
              <a:rPr kumimoji="0" lang="en-US" sz="1600" b="0" i="0" u="none" strike="noStrike" kern="1200" cap="none" spc="0" normalizeH="0" baseline="0" noProof="0" dirty="0">
                <a:ln>
                  <a:noFill/>
                </a:ln>
                <a:effectLst/>
                <a:uLnTx/>
                <a:uFillTx/>
                <a:latin typeface="Consolas" panose="020B0609020204030204" pitchFamily="49" charset="0"/>
              </a:rPr>
              <a:t>_ = </a:t>
            </a:r>
            <a:r>
              <a:rPr kumimoji="0" lang="en-US" sz="1600" b="0" i="0" u="none" strike="noStrike" kern="1200" cap="none" spc="0" normalizeH="0" baseline="0" noProof="0" dirty="0" err="1">
                <a:ln>
                  <a:noFill/>
                </a:ln>
                <a:effectLst/>
                <a:uLnTx/>
                <a:uFillTx/>
                <a:latin typeface="Consolas" panose="020B0609020204030204" pitchFamily="49" charset="0"/>
              </a:rPr>
              <a:t>p_list_head</a:t>
            </a:r>
            <a:r>
              <a:rPr kumimoji="0" lang="en-US" sz="1600" b="0" i="0" u="none" strike="noStrike" kern="1200" cap="none" spc="0" normalizeH="0" baseline="0" noProof="0" dirty="0">
                <a:ln>
                  <a:noFill/>
                </a:ln>
                <a:effectLst/>
                <a:uLnTx/>
                <a:uFillTx/>
                <a:latin typeface="Consolas" panose="020B0609020204030204" pitchFamily="49" charset="0"/>
              </a:rPr>
              <a:t>_-&gt;</a:t>
            </a:r>
            <a:r>
              <a:rPr kumimoji="0" lang="en-US" sz="1600" b="0" i="0" u="none" strike="noStrike" kern="1200" cap="none" spc="0" normalizeH="0" baseline="0" noProof="0" dirty="0" err="1">
                <a:ln>
                  <a:noFill/>
                </a:ln>
                <a:effectLst/>
                <a:uLnTx/>
                <a:uFillTx/>
                <a:latin typeface="Consolas" panose="020B0609020204030204" pitchFamily="49" charset="0"/>
              </a:rPr>
              <a:t>p_next_node</a:t>
            </a:r>
            <a:r>
              <a:rPr kumimoji="0" lang="en-US" sz="1600" b="0" i="0" u="none" strike="noStrike" kern="1200" cap="none" spc="0" normalizeH="0" baseline="0" noProof="0" dirty="0">
                <a:ln>
                  <a:noFill/>
                </a:ln>
                <a:effectLst/>
                <a:uLnTx/>
                <a:uFillTx/>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srgbClr val="FF0000"/>
                </a:solidFill>
                <a:latin typeface="Consolas" panose="020B0609020204030204" pitchFamily="49" charset="0"/>
              </a:rPr>
              <a:t>        delete </a:t>
            </a:r>
            <a:r>
              <a:rPr lang="en-US" sz="1600" dirty="0" err="1">
                <a:solidFill>
                  <a:srgbClr val="FF0000"/>
                </a:solidFill>
                <a:latin typeface="Consolas" panose="020B0609020204030204" pitchFamily="49" charset="0"/>
              </a:rPr>
              <a:t>p_old_head</a:t>
            </a:r>
            <a:r>
              <a:rPr lang="en-US" sz="1600" dirty="0">
                <a:solidFill>
                  <a:srgbClr val="FF0000"/>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srgbClr val="FF0000"/>
                </a:solidFill>
                <a:effectLst/>
                <a:uLnTx/>
                <a:uFillTx/>
                <a:latin typeface="Consolas" panose="020B0609020204030204" pitchFamily="49" charset="0"/>
              </a:rPr>
              <a:t>        </a:t>
            </a:r>
            <a:r>
              <a:rPr kumimoji="0" lang="en-US" sz="1600" b="0" i="0" u="none" strike="noStrike" kern="1200" cap="none" spc="0" normalizeH="0" baseline="0" noProof="0" dirty="0" err="1">
                <a:ln>
                  <a:noFill/>
                </a:ln>
                <a:solidFill>
                  <a:srgbClr val="FF0000"/>
                </a:solidFill>
                <a:effectLst/>
                <a:uLnTx/>
                <a:uFillTx/>
                <a:latin typeface="Consolas" panose="020B0609020204030204" pitchFamily="49" charset="0"/>
              </a:rPr>
              <a:t>p_old_head</a:t>
            </a:r>
            <a:r>
              <a:rPr kumimoji="0" lang="en-US" sz="1600" b="0" i="0" u="none" strike="noStrike" kern="1200" cap="none" spc="0" normalizeH="0" baseline="0" noProof="0" dirty="0">
                <a:ln>
                  <a:noFill/>
                </a:ln>
                <a:solidFill>
                  <a:srgbClr val="FF0000"/>
                </a:solidFill>
                <a:effectLst/>
                <a:uLnTx/>
                <a:uFillTx/>
                <a:latin typeface="Consolas" panose="020B0609020204030204" pitchFamily="49" charset="0"/>
              </a:rPr>
              <a:t> = </a:t>
            </a:r>
            <a:r>
              <a:rPr kumimoji="0" lang="en-US" sz="1600" b="0" i="0" u="none" strike="noStrike" kern="1200" cap="none" spc="0" normalizeH="0" baseline="0" noProof="0" dirty="0" err="1">
                <a:ln>
                  <a:noFill/>
                </a:ln>
                <a:solidFill>
                  <a:srgbClr val="FF0000"/>
                </a:solidFill>
                <a:effectLst/>
                <a:uLnTx/>
                <a:uFillTx/>
                <a:latin typeface="Consolas" panose="020B0609020204030204" pitchFamily="49" charset="0"/>
              </a:rPr>
              <a:t>nullptr</a:t>
            </a:r>
            <a:r>
              <a:rPr kumimoji="0" lang="en-US" sz="1600" b="0" i="0" u="none" strike="noStrike" kern="1200" cap="none" spc="0" normalizeH="0" baseline="0" noProof="0" dirty="0">
                <a:ln>
                  <a:noFill/>
                </a:ln>
                <a:solidFill>
                  <a:srgbClr val="FF0000"/>
                </a:solidFill>
                <a:effectLst/>
                <a:uLnTx/>
                <a:uFillTx/>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rPr>
              <a:t>}</a:t>
            </a:r>
            <a:endParaRPr lang="en-US" sz="1600" dirty="0">
              <a:solidFill>
                <a:prstClr val="black"/>
              </a:solidFill>
              <a:latin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03C8ECD5-F01B-4874-BEE5-269717538E8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81539418"/>
      </p:ext>
    </p:extLst>
  </p:cSld>
  <p:clrMapOvr>
    <a:masterClrMapping/>
  </p:clrMapOvr>
  <mc:AlternateContent xmlns:mc="http://schemas.openxmlformats.org/markup-compatibility/2006">
    <mc:Choice xmlns:p14="http://schemas.microsoft.com/office/powerpoint/2010/main" Requires="p14">
      <p:transition spd="slow" p14:dur="2000" advTm="50695"/>
    </mc:Choice>
    <mc:Fallback>
      <p:transition spd="slow" advTm="50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Destructor</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a:t>What happens when the linked list variable goes out of scope?</a:t>
            </a:r>
          </a:p>
          <a:p>
            <a:pPr marL="800100" lvl="2" indent="0">
              <a:buNone/>
            </a:pPr>
            <a:r>
              <a:rPr lang="en-CA" sz="1650" dirty="0">
                <a:solidFill>
                  <a:prstClr val="black"/>
                </a:solidFill>
                <a:latin typeface="Consolas" panose="020B0609020204030204" pitchFamily="49" charset="0"/>
              </a:rPr>
              <a:t>int main() {</a:t>
            </a: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 data{};</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data.push_front</a:t>
            </a:r>
            <a:r>
              <a:rPr lang="en-CA" sz="1650" dirty="0">
                <a:solidFill>
                  <a:prstClr val="black"/>
                </a:solidFill>
                <a:latin typeface="Consolas" panose="020B0609020204030204" pitchFamily="49" charset="0"/>
              </a:rPr>
              <a:t>( 4.2 );</a:t>
            </a: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data.push_front</a:t>
            </a:r>
            <a:r>
              <a:rPr lang="en-CA" sz="1650" dirty="0">
                <a:solidFill>
                  <a:prstClr val="black"/>
                </a:solidFill>
                <a:latin typeface="Consolas" panose="020B0609020204030204" pitchFamily="49" charset="0"/>
              </a:rPr>
              <a:t>( 9.1 );</a:t>
            </a: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data.push_front</a:t>
            </a:r>
            <a:r>
              <a:rPr lang="en-CA" sz="1650" dirty="0">
                <a:solidFill>
                  <a:prstClr val="black"/>
                </a:solidFill>
                <a:latin typeface="Consolas" panose="020B0609020204030204" pitchFamily="49" charset="0"/>
              </a:rPr>
              <a:t>( 6.5 );</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    return 0;</a:t>
            </a:r>
          </a:p>
          <a:p>
            <a:pPr marL="800100" lvl="2" indent="0">
              <a:buNone/>
            </a:pPr>
            <a:r>
              <a:rPr lang="en-CA" sz="1650" dirty="0">
                <a:solidFill>
                  <a:prstClr val="black"/>
                </a:solidFill>
                <a:latin typeface="Consolas" panose="020B0609020204030204" pitchFamily="49" charset="0"/>
              </a:rPr>
              <a:t>}</a:t>
            </a:r>
          </a:p>
        </p:txBody>
      </p:sp>
      <p:pic>
        <p:nvPicPr>
          <p:cNvPr id="6" name="Picture 5">
            <a:extLst>
              <a:ext uri="{FF2B5EF4-FFF2-40B4-BE49-F238E27FC236}">
                <a16:creationId xmlns:a16="http://schemas.microsoft.com/office/drawing/2014/main" id="{A97281B6-3AA2-4DBA-91BD-161BBA8D6D80}"/>
              </a:ext>
            </a:extLst>
          </p:cNvPr>
          <p:cNvPicPr>
            <a:picLocks noChangeAspect="1"/>
          </p:cNvPicPr>
          <p:nvPr/>
        </p:nvPicPr>
        <p:blipFill>
          <a:blip r:embed="rId5"/>
          <a:srcRect/>
          <a:stretch/>
        </p:blipFill>
        <p:spPr>
          <a:xfrm>
            <a:off x="983846" y="4784182"/>
            <a:ext cx="6808009" cy="1764870"/>
          </a:xfrm>
          <a:prstGeom prst="rect">
            <a:avLst/>
          </a:prstGeom>
        </p:spPr>
      </p:pic>
      <p:sp>
        <p:nvSpPr>
          <p:cNvPr id="5" name="Rectangle 4">
            <a:extLst>
              <a:ext uri="{FF2B5EF4-FFF2-40B4-BE49-F238E27FC236}">
                <a16:creationId xmlns:a16="http://schemas.microsoft.com/office/drawing/2014/main" id="{2D5B6F05-24AB-4955-83D4-73E518757F53}"/>
              </a:ext>
            </a:extLst>
          </p:cNvPr>
          <p:cNvSpPr/>
          <p:nvPr/>
        </p:nvSpPr>
        <p:spPr>
          <a:xfrm>
            <a:off x="755576" y="5085184"/>
            <a:ext cx="1152128" cy="146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80A88175-05BC-4E7D-B93B-D8F6FCD4301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9484275"/>
      </p:ext>
    </p:extLst>
  </p:cSld>
  <p:clrMapOvr>
    <a:masterClrMapping/>
  </p:clrMapOvr>
  <mc:AlternateContent xmlns:mc="http://schemas.openxmlformats.org/markup-compatibility/2006">
    <mc:Choice xmlns:p14="http://schemas.microsoft.com/office/powerpoint/2010/main" Requires="p14">
      <p:transition spd="slow" p14:dur="2000" advTm="91652"/>
    </mc:Choice>
    <mc:Fallback>
      <p:transition spd="slow" advTm="9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Destructor</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What happens when the linked list variable goes out of scope?</a:t>
            </a:r>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solidFill>
                <a:prstClr val="black"/>
              </a:solidFill>
            </a:endParaRPr>
          </a:p>
        </p:txBody>
      </p:sp>
      <p:graphicFrame>
        <p:nvGraphicFramePr>
          <p:cNvPr id="8" name="Table 7">
            <a:extLst>
              <a:ext uri="{FF2B5EF4-FFF2-40B4-BE49-F238E27FC236}">
                <a16:creationId xmlns:a16="http://schemas.microsoft.com/office/drawing/2014/main" id="{D7E8CECC-2A50-478E-8449-23946EED77BA}"/>
              </a:ext>
            </a:extLst>
          </p:cNvPr>
          <p:cNvGraphicFramePr>
            <a:graphicFrameLocks noGrp="1"/>
          </p:cNvGraphicFramePr>
          <p:nvPr>
            <p:extLst>
              <p:ext uri="{D42A27DB-BD31-4B8C-83A1-F6EECF244321}">
                <p14:modId xmlns:p14="http://schemas.microsoft.com/office/powerpoint/2010/main" val="2605564734"/>
              </p:ext>
            </p:extLst>
          </p:nvPr>
        </p:nvGraphicFramePr>
        <p:xfrm>
          <a:off x="2843808" y="3069410"/>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14" name="Table 13">
            <a:extLst>
              <a:ext uri="{FF2B5EF4-FFF2-40B4-BE49-F238E27FC236}">
                <a16:creationId xmlns:a16="http://schemas.microsoft.com/office/drawing/2014/main" id="{4CFDE723-8EAC-454A-9A52-B3836F263FFB}"/>
              </a:ext>
            </a:extLst>
          </p:cNvPr>
          <p:cNvGraphicFramePr>
            <a:graphicFrameLocks noGrp="1"/>
          </p:cNvGraphicFramePr>
          <p:nvPr>
            <p:extLst>
              <p:ext uri="{D42A27DB-BD31-4B8C-83A1-F6EECF244321}">
                <p14:modId xmlns:p14="http://schemas.microsoft.com/office/powerpoint/2010/main" val="1387583755"/>
              </p:ext>
            </p:extLst>
          </p:nvPr>
        </p:nvGraphicFramePr>
        <p:xfrm>
          <a:off x="2843808" y="2520294"/>
          <a:ext cx="3744416" cy="33528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0xfffff0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0x1f1f18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err="1">
                          <a:latin typeface="Consolas" panose="020B0609020204030204" pitchFamily="49" charset="0"/>
                        </a:rPr>
                        <a:t>p_list_head</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9" name="Table 8">
            <a:extLst>
              <a:ext uri="{FF2B5EF4-FFF2-40B4-BE49-F238E27FC236}">
                <a16:creationId xmlns:a16="http://schemas.microsoft.com/office/drawing/2014/main" id="{6B107826-782D-4E4A-8800-2E1B465DD370}"/>
              </a:ext>
            </a:extLst>
          </p:cNvPr>
          <p:cNvGraphicFramePr>
            <a:graphicFrameLocks noGrp="1"/>
          </p:cNvGraphicFramePr>
          <p:nvPr>
            <p:extLst>
              <p:ext uri="{D42A27DB-BD31-4B8C-83A1-F6EECF244321}">
                <p14:modId xmlns:p14="http://schemas.microsoft.com/office/powerpoint/2010/main" val="712147087"/>
              </p:ext>
            </p:extLst>
          </p:nvPr>
        </p:nvGraphicFramePr>
        <p:xfrm>
          <a:off x="2843808" y="4774664"/>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0x1f1f18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0xbdbdb8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10" name="Table 9">
            <a:extLst>
              <a:ext uri="{FF2B5EF4-FFF2-40B4-BE49-F238E27FC236}">
                <a16:creationId xmlns:a16="http://schemas.microsoft.com/office/drawing/2014/main" id="{5FD9EC6F-0B2F-4675-8124-07F8B7CAD760}"/>
              </a:ext>
            </a:extLst>
          </p:cNvPr>
          <p:cNvGraphicFramePr>
            <a:graphicFrameLocks noGrp="1"/>
          </p:cNvGraphicFramePr>
          <p:nvPr>
            <p:extLst>
              <p:ext uri="{D42A27DB-BD31-4B8C-83A1-F6EECF244321}">
                <p14:modId xmlns:p14="http://schemas.microsoft.com/office/powerpoint/2010/main" val="2505040500"/>
              </p:ext>
            </p:extLst>
          </p:nvPr>
        </p:nvGraphicFramePr>
        <p:xfrm>
          <a:off x="2843808" y="3922037"/>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0xbdbdb8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pic>
        <p:nvPicPr>
          <p:cNvPr id="5" name="Audio 4">
            <a:hlinkClick r:id="" action="ppaction://media"/>
            <a:extLst>
              <a:ext uri="{FF2B5EF4-FFF2-40B4-BE49-F238E27FC236}">
                <a16:creationId xmlns:a16="http://schemas.microsoft.com/office/drawing/2014/main" id="{78437021-9729-4D94-8457-30DAF338A6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40568566"/>
      </p:ext>
    </p:extLst>
  </p:cSld>
  <p:clrMapOvr>
    <a:masterClrMapping/>
  </p:clrMapOvr>
  <mc:AlternateContent xmlns:mc="http://schemas.openxmlformats.org/markup-compatibility/2006">
    <mc:Choice xmlns:p14="http://schemas.microsoft.com/office/powerpoint/2010/main" Requires="p14">
      <p:transition spd="slow" p14:dur="2000" advTm="50179"/>
    </mc:Choice>
    <mc:Fallback>
      <p:transition spd="slow" advTm="50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Destructor</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To avoid the memory leak,</a:t>
            </a:r>
            <a:br>
              <a:rPr lang="en-US" dirty="0"/>
            </a:br>
            <a:r>
              <a:rPr lang="en-US" dirty="0"/>
              <a:t>	        it is necessary to empty the linked list first</a:t>
            </a:r>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solidFill>
                <a:prstClr val="black"/>
              </a:solidFill>
            </a:endParaRPr>
          </a:p>
        </p:txBody>
      </p:sp>
      <p:graphicFrame>
        <p:nvGraphicFramePr>
          <p:cNvPr id="8" name="Table 7">
            <a:extLst>
              <a:ext uri="{FF2B5EF4-FFF2-40B4-BE49-F238E27FC236}">
                <a16:creationId xmlns:a16="http://schemas.microsoft.com/office/drawing/2014/main" id="{D7E8CECC-2A50-478E-8449-23946EED77BA}"/>
              </a:ext>
            </a:extLst>
          </p:cNvPr>
          <p:cNvGraphicFramePr>
            <a:graphicFrameLocks noGrp="1"/>
          </p:cNvGraphicFramePr>
          <p:nvPr>
            <p:extLst>
              <p:ext uri="{D42A27DB-BD31-4B8C-83A1-F6EECF244321}">
                <p14:modId xmlns:p14="http://schemas.microsoft.com/office/powerpoint/2010/main" val="1167206407"/>
              </p:ext>
            </p:extLst>
          </p:nvPr>
        </p:nvGraphicFramePr>
        <p:xfrm>
          <a:off x="2843808" y="3069410"/>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14" name="Table 13">
            <a:extLst>
              <a:ext uri="{FF2B5EF4-FFF2-40B4-BE49-F238E27FC236}">
                <a16:creationId xmlns:a16="http://schemas.microsoft.com/office/drawing/2014/main" id="{4CFDE723-8EAC-454A-9A52-B3836F263FFB}"/>
              </a:ext>
            </a:extLst>
          </p:cNvPr>
          <p:cNvGraphicFramePr>
            <a:graphicFrameLocks noGrp="1"/>
          </p:cNvGraphicFramePr>
          <p:nvPr>
            <p:extLst>
              <p:ext uri="{D42A27DB-BD31-4B8C-83A1-F6EECF244321}">
                <p14:modId xmlns:p14="http://schemas.microsoft.com/office/powerpoint/2010/main" val="2806758900"/>
              </p:ext>
            </p:extLst>
          </p:nvPr>
        </p:nvGraphicFramePr>
        <p:xfrm>
          <a:off x="2843808" y="2520294"/>
          <a:ext cx="3744416" cy="33528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0xfffff0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0x1f1f18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err="1">
                          <a:latin typeface="Consolas" panose="020B0609020204030204" pitchFamily="49" charset="0"/>
                        </a:rPr>
                        <a:t>p_list_head</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9" name="Table 8">
            <a:extLst>
              <a:ext uri="{FF2B5EF4-FFF2-40B4-BE49-F238E27FC236}">
                <a16:creationId xmlns:a16="http://schemas.microsoft.com/office/drawing/2014/main" id="{6B107826-782D-4E4A-8800-2E1B465DD370}"/>
              </a:ext>
            </a:extLst>
          </p:cNvPr>
          <p:cNvGraphicFramePr>
            <a:graphicFrameLocks noGrp="1"/>
          </p:cNvGraphicFramePr>
          <p:nvPr>
            <p:extLst>
              <p:ext uri="{D42A27DB-BD31-4B8C-83A1-F6EECF244321}">
                <p14:modId xmlns:p14="http://schemas.microsoft.com/office/powerpoint/2010/main" val="3102559270"/>
              </p:ext>
            </p:extLst>
          </p:nvPr>
        </p:nvGraphicFramePr>
        <p:xfrm>
          <a:off x="2843808" y="4774664"/>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0x1f1f18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0xbdbdb8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10" name="Table 9">
            <a:extLst>
              <a:ext uri="{FF2B5EF4-FFF2-40B4-BE49-F238E27FC236}">
                <a16:creationId xmlns:a16="http://schemas.microsoft.com/office/drawing/2014/main" id="{5FD9EC6F-0B2F-4675-8124-07F8B7CAD760}"/>
              </a:ext>
            </a:extLst>
          </p:cNvPr>
          <p:cNvGraphicFramePr>
            <a:graphicFrameLocks noGrp="1"/>
          </p:cNvGraphicFramePr>
          <p:nvPr>
            <p:extLst>
              <p:ext uri="{D42A27DB-BD31-4B8C-83A1-F6EECF244321}">
                <p14:modId xmlns:p14="http://schemas.microsoft.com/office/powerpoint/2010/main" val="2251788298"/>
              </p:ext>
            </p:extLst>
          </p:nvPr>
        </p:nvGraphicFramePr>
        <p:xfrm>
          <a:off x="2843808" y="3922037"/>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0xbdbdb8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pic>
        <p:nvPicPr>
          <p:cNvPr id="5" name="Audio 4">
            <a:hlinkClick r:id="" action="ppaction://media"/>
            <a:extLst>
              <a:ext uri="{FF2B5EF4-FFF2-40B4-BE49-F238E27FC236}">
                <a16:creationId xmlns:a16="http://schemas.microsoft.com/office/drawing/2014/main" id="{8E68E75C-10DF-448E-B7D2-B79D41394FF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30331079"/>
      </p:ext>
    </p:extLst>
  </p:cSld>
  <p:clrMapOvr>
    <a:masterClrMapping/>
  </p:clrMapOvr>
  <mc:AlternateContent xmlns:mc="http://schemas.openxmlformats.org/markup-compatibility/2006">
    <mc:Choice xmlns:p14="http://schemas.microsoft.com/office/powerpoint/2010/main" Requires="p14">
      <p:transition spd="slow" p14:dur="2000" advTm="29698"/>
    </mc:Choice>
    <mc:Fallback>
      <p:transition spd="slow" advTm="29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B127-653E-4B7B-AB93-242A4E9113D4}"/>
              </a:ext>
            </a:extLst>
          </p:cNvPr>
          <p:cNvSpPr>
            <a:spLocks noGrp="1"/>
          </p:cNvSpPr>
          <p:nvPr>
            <p:ph type="title"/>
          </p:nvPr>
        </p:nvSpPr>
        <p:spPr/>
        <p:txBody>
          <a:bodyPr/>
          <a:lstStyle/>
          <a:p>
            <a:r>
              <a:rPr lang="en-US" dirty="0"/>
              <a:t>Destructor</a:t>
            </a:r>
          </a:p>
        </p:txBody>
      </p:sp>
      <p:sp>
        <p:nvSpPr>
          <p:cNvPr id="3" name="Content Placeholder 2">
            <a:extLst>
              <a:ext uri="{FF2B5EF4-FFF2-40B4-BE49-F238E27FC236}">
                <a16:creationId xmlns:a16="http://schemas.microsoft.com/office/drawing/2014/main" id="{AE9CE8C6-94A8-48D2-8BE9-A3B5DC7C6176}"/>
              </a:ext>
            </a:extLst>
          </p:cNvPr>
          <p:cNvSpPr>
            <a:spLocks noGrp="1"/>
          </p:cNvSpPr>
          <p:nvPr>
            <p:ph idx="1"/>
          </p:nvPr>
        </p:nvSpPr>
        <p:spPr/>
        <p:txBody>
          <a:bodyPr/>
          <a:lstStyle/>
          <a:p>
            <a:r>
              <a:rPr lang="en-US" dirty="0"/>
              <a:t>There are easy ways of doing this, and hard ways</a:t>
            </a:r>
          </a:p>
          <a:p>
            <a:pPr lvl="1"/>
            <a:r>
              <a:rPr lang="en-US" dirty="0"/>
              <a:t>The easy is to use what you already have: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while ( !empty()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pop_front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sz="1400" dirty="0">
              <a:solidFill>
                <a:prstClr val="black"/>
              </a:solidFill>
              <a:latin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97169F7D-9EA5-49B4-9F28-0BDE70E3C8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2142426"/>
      </p:ext>
    </p:extLst>
  </p:cSld>
  <p:clrMapOvr>
    <a:masterClrMapping/>
  </p:clrMapOvr>
  <mc:AlternateContent xmlns:mc="http://schemas.openxmlformats.org/markup-compatibility/2006">
    <mc:Choice xmlns:p14="http://schemas.microsoft.com/office/powerpoint/2010/main" Requires="p14">
      <p:transition spd="slow" p14:dur="2000" advTm="27546"/>
    </mc:Choice>
    <mc:Fallback>
      <p:transition spd="slow" advTm="2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Linked list class</a:t>
            </a:r>
          </a:p>
        </p:txBody>
      </p:sp>
      <p:sp>
        <p:nvSpPr>
          <p:cNvPr id="3" name="Content Placeholder 2"/>
          <p:cNvSpPr>
            <a:spLocks noGrp="1"/>
          </p:cNvSpPr>
          <p:nvPr>
            <p:ph idx="1"/>
          </p:nvPr>
        </p:nvSpPr>
        <p:spPr>
          <a:xfrm>
            <a:off x="457200" y="1600200"/>
            <a:ext cx="8579296" cy="4525963"/>
          </a:xfrm>
        </p:spPr>
        <p:txBody>
          <a:bodyPr/>
          <a:lstStyle/>
          <a:p>
            <a:r>
              <a:rPr lang="en-US" dirty="0"/>
              <a:t>This is our linked list class so far:</a:t>
            </a:r>
          </a:p>
          <a:p>
            <a:pPr marL="800100" lvl="2" indent="0">
              <a:buNone/>
            </a:pPr>
            <a:r>
              <a:rPr lang="en-CA" sz="1650" dirty="0">
                <a:solidFill>
                  <a:prstClr val="black"/>
                </a:solidFill>
                <a:latin typeface="Consolas" panose="020B0609020204030204" pitchFamily="49" charset="0"/>
              </a:rPr>
              <a:t>class </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 {</a:t>
            </a:r>
          </a:p>
          <a:p>
            <a:pPr marL="800100" lvl="2" indent="0">
              <a:buNone/>
            </a:pPr>
            <a:r>
              <a:rPr lang="en-CA" sz="1650" dirty="0">
                <a:solidFill>
                  <a:prstClr val="black"/>
                </a:solidFill>
                <a:latin typeface="Consolas" panose="020B0609020204030204" pitchFamily="49" charset="0"/>
              </a:rPr>
              <a:t>    public:</a:t>
            </a:r>
          </a:p>
          <a:p>
            <a:pPr marL="800100" lvl="2" indent="0">
              <a:buNone/>
            </a:pPr>
            <a:r>
              <a:rPr lang="en-CA" sz="1650" dirty="0">
                <a:solidFill>
                  <a:srgbClr val="FF0000"/>
                </a:solidFill>
                <a:latin typeface="Consolas" panose="020B0609020204030204" pitchFamily="49" charset="0"/>
              </a:rPr>
              <a:t>        </a:t>
            </a:r>
            <a:r>
              <a:rPr lang="en-CA" sz="1650" dirty="0" err="1">
                <a:solidFill>
                  <a:srgbClr val="FF0000"/>
                </a:solidFill>
                <a:latin typeface="Consolas" panose="020B0609020204030204" pitchFamily="49" charset="0"/>
              </a:rPr>
              <a:t>Linked_list</a:t>
            </a:r>
            <a:r>
              <a:rPr lang="en-CA" sz="1650" dirty="0">
                <a:solidFill>
                  <a:srgbClr val="FF0000"/>
                </a:solidFill>
                <a:latin typeface="Consolas" panose="020B0609020204030204" pitchFamily="49" charset="0"/>
              </a:rPr>
              <a:t>();</a:t>
            </a:r>
          </a:p>
          <a:p>
            <a:pPr marL="800100" lvl="2" indent="0">
              <a:buNone/>
            </a:pPr>
            <a:r>
              <a:rPr lang="en-CA" sz="1650" dirty="0">
                <a:solidFill>
                  <a:srgbClr val="FF0000"/>
                </a:solidFill>
                <a:latin typeface="Consolas" panose="020B0609020204030204" pitchFamily="49" charset="0"/>
              </a:rPr>
              <a:t>       ~</a:t>
            </a:r>
            <a:r>
              <a:rPr lang="en-CA" sz="1650" dirty="0" err="1">
                <a:solidFill>
                  <a:srgbClr val="FF0000"/>
                </a:solidFill>
                <a:latin typeface="Consolas" panose="020B0609020204030204" pitchFamily="49" charset="0"/>
              </a:rPr>
              <a:t>Linked_list</a:t>
            </a:r>
            <a:r>
              <a:rPr lang="en-CA" sz="1650" dirty="0">
                <a:solidFill>
                  <a:srgbClr val="FF0000"/>
                </a:solidFill>
                <a:latin typeface="Consolas" panose="020B0609020204030204" pitchFamily="49" charset="0"/>
              </a:rPr>
              <a:t>();</a:t>
            </a:r>
          </a:p>
          <a:p>
            <a:pPr marL="800100" lvl="2" indent="0">
              <a:buNone/>
            </a:pPr>
            <a:r>
              <a:rPr lang="en-CA" sz="1650" dirty="0">
                <a:solidFill>
                  <a:schemeClr val="bg1">
                    <a:lumMod val="65000"/>
                  </a:schemeClr>
                </a:solidFill>
                <a:latin typeface="Consolas" panose="020B0609020204030204" pitchFamily="49" charset="0"/>
              </a:rPr>
              <a:t>        </a:t>
            </a:r>
            <a:r>
              <a:rPr lang="en-CA" sz="1650" dirty="0" err="1">
                <a:solidFill>
                  <a:schemeClr val="bg1">
                    <a:lumMod val="65000"/>
                  </a:schemeClr>
                </a:solidFill>
                <a:latin typeface="Consolas" panose="020B0609020204030204" pitchFamily="49" charset="0"/>
              </a:rPr>
              <a:t>Linked_list</a:t>
            </a:r>
            <a:r>
              <a:rPr lang="en-CA" sz="1650" dirty="0">
                <a:solidFill>
                  <a:schemeClr val="bg1">
                    <a:lumMod val="65000"/>
                  </a:schemeClr>
                </a:solidFill>
                <a:latin typeface="Consolas" panose="020B0609020204030204" pitchFamily="49" charset="0"/>
              </a:rPr>
              <a:t>( </a:t>
            </a:r>
            <a:r>
              <a:rPr lang="en-CA" sz="1650" dirty="0" err="1">
                <a:solidFill>
                  <a:schemeClr val="bg1">
                    <a:lumMod val="65000"/>
                  </a:schemeClr>
                </a:solidFill>
                <a:latin typeface="Consolas" panose="020B0609020204030204" pitchFamily="49" charset="0"/>
              </a:rPr>
              <a:t>Linked_list</a:t>
            </a:r>
            <a:r>
              <a:rPr lang="en-CA" sz="1650" dirty="0">
                <a:solidFill>
                  <a:schemeClr val="bg1">
                    <a:lumMod val="65000"/>
                  </a:schemeClr>
                </a:solidFill>
                <a:latin typeface="Consolas" panose="020B0609020204030204" pitchFamily="49" charset="0"/>
              </a:rPr>
              <a:t> const &amp;original ) = delete;</a:t>
            </a:r>
          </a:p>
          <a:p>
            <a:pPr marL="800100" lvl="2" indent="0">
              <a:buNone/>
            </a:pPr>
            <a:r>
              <a:rPr lang="en-CA" sz="1650" dirty="0">
                <a:solidFill>
                  <a:schemeClr val="bg1">
                    <a:lumMod val="65000"/>
                  </a:schemeClr>
                </a:solidFill>
                <a:latin typeface="Consolas" panose="020B0609020204030204" pitchFamily="49" charset="0"/>
              </a:rPr>
              <a:t>        </a:t>
            </a:r>
            <a:r>
              <a:rPr lang="en-CA" sz="1650" dirty="0" err="1">
                <a:solidFill>
                  <a:schemeClr val="bg1">
                    <a:lumMod val="65000"/>
                  </a:schemeClr>
                </a:solidFill>
                <a:latin typeface="Consolas" panose="020B0609020204030204" pitchFamily="49" charset="0"/>
              </a:rPr>
              <a:t>Linked_list</a:t>
            </a:r>
            <a:r>
              <a:rPr lang="en-CA" sz="1650" dirty="0">
                <a:solidFill>
                  <a:schemeClr val="bg1">
                    <a:lumMod val="65000"/>
                  </a:schemeClr>
                </a:solidFill>
                <a:latin typeface="Consolas" panose="020B0609020204030204" pitchFamily="49" charset="0"/>
              </a:rPr>
              <a:t>( </a:t>
            </a:r>
            <a:r>
              <a:rPr lang="en-CA" sz="1650" dirty="0" err="1">
                <a:solidFill>
                  <a:schemeClr val="bg1">
                    <a:lumMod val="65000"/>
                  </a:schemeClr>
                </a:solidFill>
                <a:latin typeface="Consolas" panose="020B0609020204030204" pitchFamily="49" charset="0"/>
              </a:rPr>
              <a:t>Linked_list</a:t>
            </a:r>
            <a:r>
              <a:rPr lang="en-CA" sz="1650" dirty="0">
                <a:solidFill>
                  <a:schemeClr val="bg1">
                    <a:lumMod val="65000"/>
                  </a:schemeClr>
                </a:solidFill>
                <a:latin typeface="Consolas" panose="020B0609020204030204" pitchFamily="49" charset="0"/>
              </a:rPr>
              <a:t>      &amp;&amp;original ) = delete;</a:t>
            </a:r>
          </a:p>
          <a:p>
            <a:pPr marL="800100" lvl="2" indent="0">
              <a:buNone/>
            </a:pPr>
            <a:r>
              <a:rPr lang="en-CA" sz="1650" dirty="0">
                <a:solidFill>
                  <a:schemeClr val="bg1">
                    <a:lumMod val="65000"/>
                  </a:schemeClr>
                </a:solidFill>
                <a:latin typeface="Consolas" panose="020B0609020204030204" pitchFamily="49" charset="0"/>
              </a:rPr>
              <a:t>        </a:t>
            </a:r>
            <a:r>
              <a:rPr lang="en-CA" sz="1650" dirty="0" err="1">
                <a:solidFill>
                  <a:schemeClr val="bg1">
                    <a:lumMod val="65000"/>
                  </a:schemeClr>
                </a:solidFill>
                <a:latin typeface="Consolas" panose="020B0609020204030204" pitchFamily="49" charset="0"/>
              </a:rPr>
              <a:t>Linked_list</a:t>
            </a:r>
            <a:r>
              <a:rPr lang="en-CA" sz="1650" dirty="0">
                <a:solidFill>
                  <a:schemeClr val="bg1">
                    <a:lumMod val="65000"/>
                  </a:schemeClr>
                </a:solidFill>
                <a:latin typeface="Consolas" panose="020B0609020204030204" pitchFamily="49" charset="0"/>
              </a:rPr>
              <a:t> &amp;operator=(</a:t>
            </a:r>
            <a:r>
              <a:rPr lang="en-CA" sz="1650" dirty="0" err="1">
                <a:solidFill>
                  <a:schemeClr val="bg1">
                    <a:lumMod val="65000"/>
                  </a:schemeClr>
                </a:solidFill>
                <a:latin typeface="Consolas" panose="020B0609020204030204" pitchFamily="49" charset="0"/>
              </a:rPr>
              <a:t>Linked_list</a:t>
            </a:r>
            <a:r>
              <a:rPr lang="en-CA" sz="1650" dirty="0">
                <a:solidFill>
                  <a:schemeClr val="bg1">
                    <a:lumMod val="65000"/>
                  </a:schemeClr>
                </a:solidFill>
                <a:latin typeface="Consolas" panose="020B0609020204030204" pitchFamily="49" charset="0"/>
              </a:rPr>
              <a:t> const &amp;</a:t>
            </a:r>
            <a:r>
              <a:rPr lang="en-CA" sz="1650" dirty="0" err="1">
                <a:solidFill>
                  <a:schemeClr val="bg1">
                    <a:lumMod val="65000"/>
                  </a:schemeClr>
                </a:solidFill>
                <a:latin typeface="Consolas" panose="020B0609020204030204" pitchFamily="49" charset="0"/>
              </a:rPr>
              <a:t>rhs</a:t>
            </a:r>
            <a:r>
              <a:rPr lang="en-CA" sz="1650" dirty="0">
                <a:solidFill>
                  <a:schemeClr val="bg1">
                    <a:lumMod val="65000"/>
                  </a:schemeClr>
                </a:solidFill>
                <a:latin typeface="Consolas" panose="020B0609020204030204" pitchFamily="49" charset="0"/>
              </a:rPr>
              <a:t> ) = delete;</a:t>
            </a:r>
          </a:p>
          <a:p>
            <a:pPr marL="800100" lvl="2" indent="0">
              <a:buNone/>
            </a:pPr>
            <a:r>
              <a:rPr lang="en-CA" sz="1650" dirty="0">
                <a:solidFill>
                  <a:schemeClr val="bg1">
                    <a:lumMod val="65000"/>
                  </a:schemeClr>
                </a:solidFill>
                <a:latin typeface="Consolas" panose="020B0609020204030204" pitchFamily="49" charset="0"/>
              </a:rPr>
              <a:t>        </a:t>
            </a:r>
            <a:r>
              <a:rPr lang="en-CA" sz="1650" dirty="0" err="1">
                <a:solidFill>
                  <a:schemeClr val="bg1">
                    <a:lumMod val="65000"/>
                  </a:schemeClr>
                </a:solidFill>
                <a:latin typeface="Consolas" panose="020B0609020204030204" pitchFamily="49" charset="0"/>
              </a:rPr>
              <a:t>Linked_list</a:t>
            </a:r>
            <a:r>
              <a:rPr lang="en-CA" sz="1650" dirty="0">
                <a:solidFill>
                  <a:schemeClr val="bg1">
                    <a:lumMod val="65000"/>
                  </a:schemeClr>
                </a:solidFill>
                <a:latin typeface="Consolas" panose="020B0609020204030204" pitchFamily="49" charset="0"/>
              </a:rPr>
              <a:t> &amp;operator=(</a:t>
            </a:r>
            <a:r>
              <a:rPr lang="en-CA" sz="1650" dirty="0" err="1">
                <a:solidFill>
                  <a:schemeClr val="bg1">
                    <a:lumMod val="65000"/>
                  </a:schemeClr>
                </a:solidFill>
                <a:latin typeface="Consolas" panose="020B0609020204030204" pitchFamily="49" charset="0"/>
              </a:rPr>
              <a:t>Linked_list</a:t>
            </a:r>
            <a:r>
              <a:rPr lang="en-CA" sz="1650" dirty="0">
                <a:solidFill>
                  <a:schemeClr val="bg1">
                    <a:lumMod val="65000"/>
                  </a:schemeClr>
                </a:solidFill>
                <a:latin typeface="Consolas" panose="020B0609020204030204" pitchFamily="49" charset="0"/>
              </a:rPr>
              <a:t>      &amp;&amp;</a:t>
            </a:r>
            <a:r>
              <a:rPr lang="en-CA" sz="1650" dirty="0" err="1">
                <a:solidFill>
                  <a:schemeClr val="bg1">
                    <a:lumMod val="65000"/>
                  </a:schemeClr>
                </a:solidFill>
                <a:latin typeface="Consolas" panose="020B0609020204030204" pitchFamily="49" charset="0"/>
              </a:rPr>
              <a:t>rhs</a:t>
            </a:r>
            <a:r>
              <a:rPr lang="en-CA" sz="1650" dirty="0">
                <a:solidFill>
                  <a:schemeClr val="bg1">
                    <a:lumMod val="65000"/>
                  </a:schemeClr>
                </a:solidFill>
                <a:latin typeface="Consolas" panose="020B0609020204030204" pitchFamily="49" charset="0"/>
              </a:rPr>
              <a:t> ) = delete;</a:t>
            </a:r>
          </a:p>
          <a:p>
            <a:pPr marL="800100" lvl="2" indent="0">
              <a:buNone/>
            </a:pPr>
            <a:endParaRPr lang="en-CA" sz="1650" dirty="0">
              <a:solidFill>
                <a:schemeClr val="tx1">
                  <a:lumMod val="50000"/>
                  <a:lumOff val="50000"/>
                </a:schemeClr>
              </a:solidFill>
              <a:latin typeface="Consolas" panose="020B0609020204030204" pitchFamily="49" charset="0"/>
            </a:endParaRPr>
          </a:p>
          <a:p>
            <a:pPr marL="800100" lvl="2" indent="0">
              <a:buNone/>
            </a:pPr>
            <a:r>
              <a:rPr lang="en-CA" sz="1650" dirty="0">
                <a:solidFill>
                  <a:srgbClr val="FF0000"/>
                </a:solidFill>
                <a:latin typeface="Consolas" panose="020B0609020204030204" pitchFamily="49" charset="0"/>
              </a:rPr>
              <a:t>        double front() const;</a:t>
            </a:r>
          </a:p>
          <a:p>
            <a:pPr marL="800100" lvl="2" indent="0">
              <a:buNone/>
            </a:pPr>
            <a:r>
              <a:rPr lang="en-CA" sz="1650" dirty="0">
                <a:solidFill>
                  <a:srgbClr val="FF0000"/>
                </a:solidFill>
                <a:latin typeface="Consolas" panose="020B0609020204030204" pitchFamily="49" charset="0"/>
              </a:rPr>
              <a:t>        bool empty() const;</a:t>
            </a:r>
          </a:p>
          <a:p>
            <a:pPr marL="800100" lvl="2" indent="0">
              <a:buNone/>
            </a:pPr>
            <a:r>
              <a:rPr lang="en-CA" sz="1650" dirty="0">
                <a:solidFill>
                  <a:srgbClr val="FF0000"/>
                </a:solidFill>
                <a:latin typeface="Consolas" panose="020B0609020204030204" pitchFamily="49" charset="0"/>
              </a:rPr>
              <a:t>        void </a:t>
            </a:r>
            <a:r>
              <a:rPr lang="en-CA" sz="1650" dirty="0" err="1">
                <a:solidFill>
                  <a:srgbClr val="FF0000"/>
                </a:solidFill>
                <a:latin typeface="Consolas" panose="020B0609020204030204" pitchFamily="49" charset="0"/>
              </a:rPr>
              <a:t>push_front</a:t>
            </a:r>
            <a:r>
              <a:rPr lang="en-CA" sz="1650" dirty="0">
                <a:solidFill>
                  <a:srgbClr val="FF0000"/>
                </a:solidFill>
                <a:latin typeface="Consolas" panose="020B0609020204030204" pitchFamily="49" charset="0"/>
              </a:rPr>
              <a:t>( double </a:t>
            </a:r>
            <a:r>
              <a:rPr lang="en-CA" sz="1650" dirty="0" err="1">
                <a:solidFill>
                  <a:srgbClr val="FF0000"/>
                </a:solidFill>
                <a:latin typeface="Consolas" panose="020B0609020204030204" pitchFamily="49" charset="0"/>
              </a:rPr>
              <a:t>new_value</a:t>
            </a:r>
            <a:r>
              <a:rPr lang="en-CA" sz="1650" dirty="0">
                <a:solidFill>
                  <a:srgbClr val="FF0000"/>
                </a:solidFill>
                <a:latin typeface="Consolas" panose="020B0609020204030204" pitchFamily="49" charset="0"/>
              </a:rPr>
              <a:t> );</a:t>
            </a:r>
          </a:p>
          <a:p>
            <a:pPr marL="800100" lvl="2" indent="0">
              <a:buNone/>
            </a:pPr>
            <a:r>
              <a:rPr lang="en-CA" sz="1650" dirty="0">
                <a:solidFill>
                  <a:srgbClr val="FF0000"/>
                </a:solidFill>
                <a:latin typeface="Consolas" panose="020B0609020204030204" pitchFamily="49" charset="0"/>
              </a:rPr>
              <a:t>        void </a:t>
            </a:r>
            <a:r>
              <a:rPr lang="en-CA" sz="1650" dirty="0" err="1">
                <a:solidFill>
                  <a:srgbClr val="FF0000"/>
                </a:solidFill>
                <a:latin typeface="Consolas" panose="020B0609020204030204" pitchFamily="49" charset="0"/>
              </a:rPr>
              <a:t>pop_front</a:t>
            </a:r>
            <a:r>
              <a:rPr lang="en-CA" sz="1650" dirty="0">
                <a:solidFill>
                  <a:srgbClr val="FF0000"/>
                </a:solidFill>
                <a:latin typeface="Consolas" panose="020B0609020204030204" pitchFamily="49" charset="0"/>
              </a:rPr>
              <a:t>();</a:t>
            </a:r>
          </a:p>
          <a:p>
            <a:pPr marL="800100" lvl="2" indent="0">
              <a:buNone/>
            </a:pPr>
            <a:r>
              <a:rPr lang="en-CA" sz="1650" dirty="0">
                <a:solidFill>
                  <a:prstClr val="black"/>
                </a:solidFill>
                <a:latin typeface="Consolas" panose="020B0609020204030204" pitchFamily="49" charset="0"/>
              </a:rPr>
              <a:t>    private:</a:t>
            </a:r>
          </a:p>
          <a:p>
            <a:pPr marL="800100" lvl="2" indent="0">
              <a:buNone/>
            </a:pPr>
            <a:r>
              <a:rPr lang="en-CA" sz="1650" dirty="0">
                <a:solidFill>
                  <a:prstClr val="black"/>
                </a:solidFill>
                <a:latin typeface="Consolas" panose="020B0609020204030204" pitchFamily="49" charset="0"/>
              </a:rPr>
              <a:t>        Node *</a:t>
            </a:r>
            <a:r>
              <a:rPr lang="en-CA" sz="1650" dirty="0" err="1">
                <a:solidFill>
                  <a:prstClr val="black"/>
                </a:solidFill>
                <a:latin typeface="Consolas" panose="020B0609020204030204" pitchFamily="49" charset="0"/>
              </a:rPr>
              <a:t>p_list_head</a:t>
            </a:r>
            <a:r>
              <a:rPr lang="en-CA" sz="1650" dirty="0">
                <a:solidFill>
                  <a:prstClr val="black"/>
                </a:solidFill>
                <a:latin typeface="Consolas" panose="020B0609020204030204" pitchFamily="49" charset="0"/>
              </a:rPr>
              <a:t>_;</a:t>
            </a:r>
          </a:p>
          <a:p>
            <a:pPr marL="800100" lvl="2" indent="0">
              <a:buNone/>
            </a:pPr>
            <a:r>
              <a:rPr lang="en-CA" sz="1650" dirty="0">
                <a:solidFill>
                  <a:prstClr val="black"/>
                </a:solidFill>
                <a:latin typeface="Consolas" panose="020B0609020204030204" pitchFamily="49" charset="0"/>
              </a:rPr>
              <a:t>};</a:t>
            </a:r>
          </a:p>
        </p:txBody>
      </p:sp>
      <p:pic>
        <p:nvPicPr>
          <p:cNvPr id="5" name="Audio 4">
            <a:hlinkClick r:id="" action="ppaction://media"/>
            <a:extLst>
              <a:ext uri="{FF2B5EF4-FFF2-40B4-BE49-F238E27FC236}">
                <a16:creationId xmlns:a16="http://schemas.microsoft.com/office/drawing/2014/main" id="{87D3A5D7-4FB5-49D0-9761-BF8D17FCEA3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68988736"/>
      </p:ext>
    </p:extLst>
  </p:cSld>
  <p:clrMapOvr>
    <a:masterClrMapping/>
  </p:clrMapOvr>
  <mc:AlternateContent xmlns:mc="http://schemas.openxmlformats.org/markup-compatibility/2006">
    <mc:Choice xmlns:p14="http://schemas.microsoft.com/office/powerpoint/2010/main" Requires="p14">
      <p:transition spd="slow" p14:dur="2000" advTm="32682"/>
    </mc:Choice>
    <mc:Fallback>
      <p:transition spd="slow" advTm="32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Linked list class</a:t>
            </a:r>
          </a:p>
        </p:txBody>
      </p:sp>
      <p:sp>
        <p:nvSpPr>
          <p:cNvPr id="3" name="Content Placeholder 2"/>
          <p:cNvSpPr>
            <a:spLocks noGrp="1"/>
          </p:cNvSpPr>
          <p:nvPr>
            <p:ph idx="1"/>
          </p:nvPr>
        </p:nvSpPr>
        <p:spPr>
          <a:xfrm>
            <a:off x="457200" y="1600200"/>
            <a:ext cx="8579296" cy="4525963"/>
          </a:xfrm>
        </p:spPr>
        <p:txBody>
          <a:bodyPr/>
          <a:lstStyle/>
          <a:p>
            <a:r>
              <a:rPr lang="en-US" dirty="0"/>
              <a:t>What else could be implemented?</a:t>
            </a:r>
          </a:p>
          <a:p>
            <a:pPr marL="800100" lvl="2" indent="0">
              <a:buNone/>
            </a:pPr>
            <a:r>
              <a:rPr lang="en-CA" sz="1650" dirty="0">
                <a:solidFill>
                  <a:prstClr val="black"/>
                </a:solidFill>
                <a:latin typeface="Consolas" panose="020B0609020204030204" pitchFamily="49" charset="0"/>
              </a:rPr>
              <a:t>std::</a:t>
            </a:r>
            <a:r>
              <a:rPr lang="en-CA" sz="1650" dirty="0" err="1">
                <a:solidFill>
                  <a:prstClr val="black"/>
                </a:solidFill>
                <a:latin typeface="Consolas" panose="020B0609020204030204" pitchFamily="49" charset="0"/>
              </a:rPr>
              <a:t>size_t</a:t>
            </a:r>
            <a:r>
              <a:rPr lang="en-CA" sz="1650" dirty="0">
                <a:solidFill>
                  <a:prstClr val="black"/>
                </a:solidFill>
                <a:latin typeface="Consolas" panose="020B0609020204030204" pitchFamily="49" charset="0"/>
              </a:rPr>
              <a:t> size() const;</a:t>
            </a:r>
          </a:p>
          <a:p>
            <a:pPr marL="800100" lvl="2" indent="0">
              <a:buNone/>
            </a:pPr>
            <a:r>
              <a:rPr lang="en-CA" sz="1650" dirty="0">
                <a:solidFill>
                  <a:prstClr val="black"/>
                </a:solidFill>
                <a:latin typeface="Consolas" panose="020B0609020204030204" pitchFamily="49" charset="0"/>
              </a:rPr>
              <a:t>bool operator==( </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 const &amp;</a:t>
            </a:r>
            <a:r>
              <a:rPr lang="en-CA" sz="1650" dirty="0" err="1">
                <a:solidFill>
                  <a:prstClr val="black"/>
                </a:solidFill>
                <a:latin typeface="Consolas" panose="020B0609020204030204" pitchFamily="49" charset="0"/>
              </a:rPr>
              <a:t>rhs</a:t>
            </a:r>
            <a:r>
              <a:rPr lang="en-CA" sz="1650" dirty="0">
                <a:solidFill>
                  <a:prstClr val="black"/>
                </a:solidFill>
                <a:latin typeface="Consolas" panose="020B0609020204030204" pitchFamily="49" charset="0"/>
              </a:rPr>
              <a:t> ) const;</a:t>
            </a:r>
          </a:p>
          <a:p>
            <a:pPr marL="800100" lvl="2" indent="0">
              <a:buNone/>
            </a:pPr>
            <a:r>
              <a:rPr lang="en-CA" sz="1650" dirty="0">
                <a:solidFill>
                  <a:prstClr val="black"/>
                </a:solidFill>
                <a:latin typeface="Consolas" panose="020B0609020204030204" pitchFamily="49" charset="0"/>
              </a:rPr>
              <a:t>bool operator!=( </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 const &amp;</a:t>
            </a:r>
            <a:r>
              <a:rPr lang="en-CA" sz="1650" dirty="0" err="1">
                <a:solidFill>
                  <a:prstClr val="black"/>
                </a:solidFill>
                <a:latin typeface="Consolas" panose="020B0609020204030204" pitchFamily="49" charset="0"/>
              </a:rPr>
              <a:t>rhs</a:t>
            </a:r>
            <a:r>
              <a:rPr lang="en-CA" sz="1650" dirty="0">
                <a:solidFill>
                  <a:prstClr val="black"/>
                </a:solidFill>
                <a:latin typeface="Consolas" panose="020B0609020204030204" pitchFamily="49" charset="0"/>
              </a:rPr>
              <a:t> ) const;</a:t>
            </a:r>
          </a:p>
          <a:p>
            <a:pPr marL="800100" lvl="2" indent="0">
              <a:buNone/>
            </a:pPr>
            <a:r>
              <a:rPr lang="en-CA" sz="1650" dirty="0">
                <a:solidFill>
                  <a:prstClr val="black"/>
                </a:solidFill>
                <a:latin typeface="Consolas" panose="020B0609020204030204" pitchFamily="49" charset="0"/>
              </a:rPr>
              <a:t>std::</a:t>
            </a:r>
            <a:r>
              <a:rPr lang="en-CA" sz="1650" dirty="0" err="1">
                <a:solidFill>
                  <a:prstClr val="black"/>
                </a:solidFill>
                <a:latin typeface="Consolas" panose="020B0609020204030204" pitchFamily="49" charset="0"/>
              </a:rPr>
              <a:t>size_t</a:t>
            </a:r>
            <a:r>
              <a:rPr lang="en-CA" sz="1650" dirty="0">
                <a:solidFill>
                  <a:prstClr val="black"/>
                </a:solidFill>
                <a:latin typeface="Consolas" panose="020B0609020204030204" pitchFamily="49" charset="0"/>
              </a:rPr>
              <a:t> find( double const value ) const;</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double back() const;</a:t>
            </a:r>
          </a:p>
          <a:p>
            <a:pPr marL="800100" lvl="2" indent="0">
              <a:buNone/>
            </a:pPr>
            <a:r>
              <a:rPr lang="en-CA" sz="1650" dirty="0">
                <a:solidFill>
                  <a:prstClr val="black"/>
                </a:solidFill>
                <a:latin typeface="Consolas" panose="020B0609020204030204" pitchFamily="49" charset="0"/>
              </a:rPr>
              <a:t>void </a:t>
            </a:r>
            <a:r>
              <a:rPr lang="en-CA" sz="1650" dirty="0" err="1">
                <a:solidFill>
                  <a:prstClr val="black"/>
                </a:solidFill>
                <a:latin typeface="Consolas" panose="020B0609020204030204" pitchFamily="49" charset="0"/>
              </a:rPr>
              <a:t>pop_back</a:t>
            </a:r>
            <a:r>
              <a:rPr lang="en-CA" sz="1650" dirty="0">
                <a:solidFill>
                  <a:prstClr val="black"/>
                </a:solidFill>
                <a:latin typeface="Consolas" panose="020B0609020204030204" pitchFamily="49" charset="0"/>
              </a:rPr>
              <a:t>();</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void clear();</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std::</a:t>
            </a:r>
            <a:r>
              <a:rPr lang="en-CA" sz="1650" dirty="0" err="1">
                <a:solidFill>
                  <a:prstClr val="black"/>
                </a:solidFill>
                <a:latin typeface="Consolas" panose="020B0609020204030204" pitchFamily="49" charset="0"/>
              </a:rPr>
              <a:t>size_t</a:t>
            </a:r>
            <a:r>
              <a:rPr lang="en-CA" sz="1650" dirty="0">
                <a:solidFill>
                  <a:prstClr val="black"/>
                </a:solidFill>
                <a:latin typeface="Consolas" panose="020B0609020204030204" pitchFamily="49" charset="0"/>
              </a:rPr>
              <a:t> erase( std::</a:t>
            </a:r>
            <a:r>
              <a:rPr lang="en-CA" sz="1650" dirty="0" err="1">
                <a:solidFill>
                  <a:prstClr val="black"/>
                </a:solidFill>
                <a:latin typeface="Consolas" panose="020B0609020204030204" pitchFamily="49" charset="0"/>
              </a:rPr>
              <a:t>size_t</a:t>
            </a:r>
            <a:r>
              <a:rPr lang="en-CA" sz="1650" dirty="0">
                <a:solidFill>
                  <a:prstClr val="black"/>
                </a:solidFill>
                <a:latin typeface="Consolas" panose="020B0609020204030204" pitchFamily="49" charset="0"/>
              </a:rPr>
              <a:t> const index );</a:t>
            </a:r>
          </a:p>
          <a:p>
            <a:pPr marL="800100" lvl="2" indent="0">
              <a:buNone/>
            </a:pPr>
            <a:r>
              <a:rPr lang="en-CA" sz="1650" dirty="0">
                <a:solidFill>
                  <a:prstClr val="black"/>
                </a:solidFill>
                <a:latin typeface="Consolas" panose="020B0609020204030204" pitchFamily="49" charset="0"/>
              </a:rPr>
              <a:t>std::</a:t>
            </a:r>
            <a:r>
              <a:rPr lang="en-CA" sz="1650" dirty="0" err="1">
                <a:solidFill>
                  <a:prstClr val="black"/>
                </a:solidFill>
                <a:latin typeface="Consolas" panose="020B0609020204030204" pitchFamily="49" charset="0"/>
              </a:rPr>
              <a:t>size_t</a:t>
            </a:r>
            <a:r>
              <a:rPr lang="en-CA" sz="1650" dirty="0">
                <a:solidFill>
                  <a:prstClr val="black"/>
                </a:solidFill>
                <a:latin typeface="Consolas" panose="020B0609020204030204" pitchFamily="49" charset="0"/>
              </a:rPr>
              <a:t> erase( std::</a:t>
            </a:r>
            <a:r>
              <a:rPr lang="en-CA" sz="1650" dirty="0" err="1">
                <a:solidFill>
                  <a:prstClr val="black"/>
                </a:solidFill>
                <a:latin typeface="Consolas" panose="020B0609020204030204" pitchFamily="49" charset="0"/>
              </a:rPr>
              <a:t>size_t</a:t>
            </a:r>
            <a:r>
              <a:rPr lang="en-CA" sz="1650" dirty="0">
                <a:solidFill>
                  <a:prstClr val="black"/>
                </a:solidFill>
                <a:latin typeface="Consolas" panose="020B0609020204030204" pitchFamily="49" charset="0"/>
              </a:rPr>
              <a:t> const </a:t>
            </a:r>
            <a:r>
              <a:rPr lang="en-CA" sz="1650" dirty="0" err="1">
                <a:solidFill>
                  <a:prstClr val="black"/>
                </a:solidFill>
                <a:latin typeface="Consolas" panose="020B0609020204030204" pitchFamily="49" charset="0"/>
              </a:rPr>
              <a:t>first_index</a:t>
            </a:r>
            <a:r>
              <a:rPr lang="en-CA" sz="1650" dirty="0">
                <a:solidFill>
                  <a:prstClr val="black"/>
                </a:solidFill>
                <a:latin typeface="Consolas" panose="020B0609020204030204" pitchFamily="49" charset="0"/>
              </a:rPr>
              <a:t>,</a:t>
            </a:r>
            <a:br>
              <a:rPr lang="en-CA" sz="1650" dirty="0">
                <a:solidFill>
                  <a:prstClr val="black"/>
                </a:solidFill>
                <a:latin typeface="Consolas" panose="020B0609020204030204" pitchFamily="49" charset="0"/>
              </a:rPr>
            </a:br>
            <a:r>
              <a:rPr lang="en-CA" sz="1650" dirty="0">
                <a:solidFill>
                  <a:prstClr val="black"/>
                </a:solidFill>
                <a:latin typeface="Consolas" panose="020B0609020204030204" pitchFamily="49" charset="0"/>
              </a:rPr>
              <a:t>                   std::</a:t>
            </a:r>
            <a:r>
              <a:rPr lang="en-CA" sz="1650" dirty="0" err="1">
                <a:solidFill>
                  <a:prstClr val="black"/>
                </a:solidFill>
                <a:latin typeface="Consolas" panose="020B0609020204030204" pitchFamily="49" charset="0"/>
              </a:rPr>
              <a:t>size_t</a:t>
            </a:r>
            <a:r>
              <a:rPr lang="en-CA" sz="1650" dirty="0">
                <a:solidFill>
                  <a:prstClr val="black"/>
                </a:solidFill>
                <a:latin typeface="Consolas" panose="020B0609020204030204" pitchFamily="49" charset="0"/>
              </a:rPr>
              <a:t> const  </a:t>
            </a:r>
            <a:r>
              <a:rPr lang="en-CA" sz="1650" dirty="0" err="1">
                <a:solidFill>
                  <a:prstClr val="black"/>
                </a:solidFill>
                <a:latin typeface="Consolas" panose="020B0609020204030204" pitchFamily="49" charset="0"/>
              </a:rPr>
              <a:t>last_index</a:t>
            </a:r>
            <a:r>
              <a:rPr lang="en-CA" sz="1650" dirty="0">
                <a:solidFill>
                  <a:prstClr val="black"/>
                </a:solidFill>
                <a:latin typeface="Consolas" panose="020B0609020204030204" pitchFamily="49" charset="0"/>
              </a:rPr>
              <a:t> );</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void reverse();</a:t>
            </a:r>
          </a:p>
          <a:p>
            <a:pPr marL="800100" lvl="2" indent="0">
              <a:buNone/>
            </a:pPr>
            <a:endParaRPr lang="en-CA" sz="1650" dirty="0">
              <a:solidFill>
                <a:prstClr val="black"/>
              </a:solidFill>
              <a:latin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31E4A7B0-66F3-4DA7-A61C-8362C5CFE71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17885625"/>
      </p:ext>
    </p:extLst>
  </p:cSld>
  <p:clrMapOvr>
    <a:masterClrMapping/>
  </p:clrMapOvr>
  <mc:AlternateContent xmlns:mc="http://schemas.openxmlformats.org/markup-compatibility/2006">
    <mc:Choice xmlns:p14="http://schemas.microsoft.com/office/powerpoint/2010/main" Requires="p14">
      <p:transition spd="slow" p14:dur="2000" advTm="218726"/>
    </mc:Choice>
    <mc:Fallback>
      <p:transition spd="slow" advTm="218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Suppose, instead, we dynamically allocated memory each time we required a new node</a:t>
            </a:r>
            <a:endParaRPr lang="en-US" dirty="0">
              <a:solidFill>
                <a:prstClr val="black"/>
              </a:solidFill>
            </a:endParaRPr>
          </a:p>
          <a:p>
            <a:pPr lvl="1"/>
            <a:r>
              <a:rPr lang="en-US" dirty="0">
                <a:solidFill>
                  <a:prstClr val="black"/>
                </a:solidFill>
              </a:rPr>
              <a:t>Each new node will be allocated using a call to </a:t>
            </a:r>
            <a:r>
              <a:rPr lang="en-US" dirty="0">
                <a:solidFill>
                  <a:prstClr val="black"/>
                </a:solidFill>
                <a:latin typeface="Consolas" panose="020B0609020204030204" pitchFamily="49" charset="0"/>
              </a:rPr>
              <a:t>new Node{…};</a:t>
            </a:r>
          </a:p>
          <a:p>
            <a:pPr lvl="1"/>
            <a:r>
              <a:rPr lang="en-US" dirty="0">
                <a:solidFill>
                  <a:prstClr val="black"/>
                </a:solidFill>
              </a:rPr>
              <a:t>Consequently, we will be able to associate the node not with an index, but with an address</a:t>
            </a:r>
          </a:p>
          <a:p>
            <a:pPr lvl="1"/>
            <a:endParaRPr lang="en-US" dirty="0">
              <a:solidFill>
                <a:prstClr val="black"/>
              </a:solidFill>
              <a:latin typeface="Consolas" panose="020B0609020204030204" pitchFamily="49" charset="0"/>
            </a:endParaRPr>
          </a:p>
          <a:p>
            <a:r>
              <a:rPr lang="en-US" dirty="0">
                <a:solidFill>
                  <a:prstClr val="black"/>
                </a:solidFill>
              </a:rPr>
              <a:t>Consequently, we will be storing the </a:t>
            </a:r>
            <a:r>
              <a:rPr lang="en-US" i="1" dirty="0">
                <a:solidFill>
                  <a:prstClr val="black"/>
                </a:solidFill>
              </a:rPr>
              <a:t>address </a:t>
            </a:r>
            <a:r>
              <a:rPr lang="en-US" dirty="0">
                <a:solidFill>
                  <a:prstClr val="black"/>
                </a:solidFill>
              </a:rPr>
              <a:t>of the next node:</a:t>
            </a:r>
            <a:endParaRPr lang="en-CA" sz="1600" dirty="0">
              <a:solidFill>
                <a:prstClr val="black"/>
              </a:solidFill>
              <a:latin typeface="Consolas" panose="020B0609020204030204" pitchFamily="49" charset="0"/>
            </a:endParaRPr>
          </a:p>
          <a:p>
            <a:pPr marL="800100" lvl="2" indent="0">
              <a:buNone/>
            </a:pPr>
            <a:r>
              <a:rPr lang="en-CA" dirty="0">
                <a:solidFill>
                  <a:prstClr val="black"/>
                </a:solidFill>
                <a:latin typeface="Consolas" panose="020B0609020204030204" pitchFamily="49" charset="0"/>
              </a:rPr>
              <a:t>class Node {</a:t>
            </a:r>
          </a:p>
          <a:p>
            <a:pPr marL="800100" lvl="2" indent="0">
              <a:buNone/>
            </a:pPr>
            <a:r>
              <a:rPr lang="en-CA" dirty="0">
                <a:solidFill>
                  <a:prstClr val="black"/>
                </a:solidFill>
                <a:latin typeface="Consolas" panose="020B0609020204030204" pitchFamily="49" charset="0"/>
              </a:rPr>
              <a:t>    private:</a:t>
            </a:r>
          </a:p>
          <a:p>
            <a:pPr marL="800100" lvl="2" indent="0">
              <a:buNone/>
            </a:pPr>
            <a:r>
              <a:rPr lang="en-CA" dirty="0">
                <a:solidFill>
                  <a:prstClr val="black"/>
                </a:solidFill>
                <a:latin typeface="Consolas" panose="020B0609020204030204" pitchFamily="49" charset="0"/>
              </a:rPr>
              <a:t>        double value_;</a:t>
            </a:r>
          </a:p>
          <a:p>
            <a:pPr marL="800100" lvl="2" indent="0">
              <a:buNone/>
            </a:pPr>
            <a:r>
              <a:rPr lang="en-CA" dirty="0">
                <a:solidFill>
                  <a:prstClr val="black"/>
                </a:solidFill>
                <a:latin typeface="Consolas" panose="020B0609020204030204" pitchFamily="49" charset="0"/>
              </a:rPr>
              <a:t>        Node  *</a:t>
            </a:r>
            <a:r>
              <a:rPr lang="en-CA" dirty="0" err="1">
                <a:solidFill>
                  <a:prstClr val="black"/>
                </a:solidFill>
                <a:latin typeface="Consolas" panose="020B0609020204030204" pitchFamily="49" charset="0"/>
              </a:rPr>
              <a:t>p_next_node</a:t>
            </a:r>
            <a:r>
              <a:rPr lang="en-CA" dirty="0">
                <a:solidFill>
                  <a:prstClr val="black"/>
                </a:solidFill>
                <a:latin typeface="Consolas" panose="020B0609020204030204" pitchFamily="49" charset="0"/>
              </a:rPr>
              <a:t>_;</a:t>
            </a:r>
          </a:p>
          <a:p>
            <a:pPr marL="800100" lvl="2" indent="0">
              <a:buNone/>
            </a:pPr>
            <a:r>
              <a:rPr lang="en-CA" dirty="0">
                <a:solidFill>
                  <a:prstClr val="black"/>
                </a:solidFill>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9BC8C4DD-E352-4A55-890D-02056D5F52F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88848842"/>
      </p:ext>
    </p:extLst>
  </p:cSld>
  <p:clrMapOvr>
    <a:masterClrMapping/>
  </p:clrMapOvr>
  <mc:AlternateContent xmlns:mc="http://schemas.openxmlformats.org/markup-compatibility/2006">
    <mc:Choice xmlns:p14="http://schemas.microsoft.com/office/powerpoint/2010/main" Requires="p14">
      <p:transition spd="slow" p14:dur="2000" advTm="54317"/>
    </mc:Choice>
    <mc:Fallback>
      <p:transition spd="slow" advTm="54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2AAB-24AC-47E8-8BD8-D1553E932AE1}"/>
              </a:ext>
            </a:extLst>
          </p:cNvPr>
          <p:cNvSpPr>
            <a:spLocks noGrp="1"/>
          </p:cNvSpPr>
          <p:nvPr>
            <p:ph type="title"/>
          </p:nvPr>
        </p:nvSpPr>
        <p:spPr/>
        <p:txBody>
          <a:bodyPr/>
          <a:lstStyle/>
          <a:p>
            <a:r>
              <a:rPr lang="en-US" dirty="0"/>
              <a:t>Clearing a linked list</a:t>
            </a:r>
          </a:p>
        </p:txBody>
      </p:sp>
      <p:sp>
        <p:nvSpPr>
          <p:cNvPr id="3" name="Content Placeholder 2">
            <a:extLst>
              <a:ext uri="{FF2B5EF4-FFF2-40B4-BE49-F238E27FC236}">
                <a16:creationId xmlns:a16="http://schemas.microsoft.com/office/drawing/2014/main" id="{4B0B0B6C-DCD4-4593-AEB1-F7DB260B0DEF}"/>
              </a:ext>
            </a:extLst>
          </p:cNvPr>
          <p:cNvSpPr>
            <a:spLocks noGrp="1"/>
          </p:cNvSpPr>
          <p:nvPr>
            <p:ph idx="1"/>
          </p:nvPr>
        </p:nvSpPr>
        <p:spPr/>
        <p:txBody>
          <a:bodyPr/>
          <a:lstStyle/>
          <a:p>
            <a:r>
              <a:rPr lang="en-US" dirty="0"/>
              <a:t>The easiest to implement is the clear member function:</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US" sz="2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::clear()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while ( !empty()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2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pop_front</a:t>
            </a: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sz="1800" dirty="0">
              <a:solidFill>
                <a:prstClr val="black"/>
              </a:solidFill>
              <a:latin typeface="Consolas" panose="020B0609020204030204" pitchFamily="49" charset="0"/>
            </a:endParaRPr>
          </a:p>
          <a:p>
            <a:endParaRPr lang="en-US" dirty="0"/>
          </a:p>
          <a:p>
            <a:r>
              <a:rPr lang="en-US" dirty="0"/>
              <a:t>We can now simplify the destructor:</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US" sz="20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clear();</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sz="1800" dirty="0">
              <a:solidFill>
                <a:prstClr val="black"/>
              </a:solidFill>
              <a:latin typeface="Consolas" panose="020B0609020204030204" pitchFamily="49" charset="0"/>
            </a:endParaRPr>
          </a:p>
          <a:p>
            <a:endParaRPr lang="en-US" dirty="0"/>
          </a:p>
        </p:txBody>
      </p:sp>
      <p:pic>
        <p:nvPicPr>
          <p:cNvPr id="4" name="Audio 3">
            <a:hlinkClick r:id="" action="ppaction://media"/>
            <a:extLst>
              <a:ext uri="{FF2B5EF4-FFF2-40B4-BE49-F238E27FC236}">
                <a16:creationId xmlns:a16="http://schemas.microsoft.com/office/drawing/2014/main" id="{F5ADA5EB-13FE-43AA-9590-1E75FF29A89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59211346"/>
      </p:ext>
    </p:extLst>
  </p:cSld>
  <p:clrMapOvr>
    <a:masterClrMapping/>
  </p:clrMapOvr>
  <mc:AlternateContent xmlns:mc="http://schemas.openxmlformats.org/markup-compatibility/2006">
    <mc:Choice xmlns:p14="http://schemas.microsoft.com/office/powerpoint/2010/main" Requires="p14">
      <p:transition spd="slow" p14:dur="2000" advTm="30907"/>
    </mc:Choice>
    <mc:Fallback>
      <p:transition spd="slow" advTm="30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2AAB-24AC-47E8-8BD8-D1553E932AE1}"/>
              </a:ext>
            </a:extLst>
          </p:cNvPr>
          <p:cNvSpPr>
            <a:spLocks noGrp="1"/>
          </p:cNvSpPr>
          <p:nvPr>
            <p:ph type="title"/>
          </p:nvPr>
        </p:nvSpPr>
        <p:spPr/>
        <p:txBody>
          <a:bodyPr/>
          <a:lstStyle/>
          <a:p>
            <a:r>
              <a:rPr lang="en-US" dirty="0"/>
              <a:t>Looping through a linked list</a:t>
            </a:r>
          </a:p>
        </p:txBody>
      </p:sp>
      <p:sp>
        <p:nvSpPr>
          <p:cNvPr id="3" name="Content Placeholder 2">
            <a:extLst>
              <a:ext uri="{FF2B5EF4-FFF2-40B4-BE49-F238E27FC236}">
                <a16:creationId xmlns:a16="http://schemas.microsoft.com/office/drawing/2014/main" id="{4B0B0B6C-DCD4-4593-AEB1-F7DB260B0DEF}"/>
              </a:ext>
            </a:extLst>
          </p:cNvPr>
          <p:cNvSpPr>
            <a:spLocks noGrp="1"/>
          </p:cNvSpPr>
          <p:nvPr>
            <p:ph idx="1"/>
          </p:nvPr>
        </p:nvSpPr>
        <p:spPr/>
        <p:txBody>
          <a:bodyPr/>
          <a:lstStyle/>
          <a:p>
            <a:r>
              <a:rPr lang="en-US" dirty="0"/>
              <a:t>All the additional member functions we’ve suggested require us to walk through the nodes in the linked list</a:t>
            </a:r>
          </a:p>
          <a:p>
            <a:pPr lvl="1"/>
            <a:r>
              <a:rPr lang="en-US" dirty="0"/>
              <a:t>We will now go through the process of looping through a linked list</a:t>
            </a:r>
          </a:p>
          <a:p>
            <a:pPr lvl="1"/>
            <a:r>
              <a:rPr lang="en-US" dirty="0"/>
              <a:t>All the additional member functions suggested will require such a process of looping through the nodes in order to</a:t>
            </a:r>
          </a:p>
          <a:p>
            <a:pPr lvl="2"/>
            <a:r>
              <a:rPr lang="en-US" dirty="0"/>
              <a:t>Access the necessary information for the correct return value</a:t>
            </a:r>
          </a:p>
          <a:p>
            <a:pPr lvl="2"/>
            <a:r>
              <a:rPr lang="en-US" dirty="0"/>
              <a:t>Performing the appropriate modification to the linked list</a:t>
            </a:r>
          </a:p>
        </p:txBody>
      </p:sp>
      <p:pic>
        <p:nvPicPr>
          <p:cNvPr id="6" name="Audio 5">
            <a:hlinkClick r:id="" action="ppaction://media"/>
            <a:extLst>
              <a:ext uri="{FF2B5EF4-FFF2-40B4-BE49-F238E27FC236}">
                <a16:creationId xmlns:a16="http://schemas.microsoft.com/office/drawing/2014/main" id="{E70B0F53-8D6C-4747-A474-0DC479E72A2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33062387"/>
      </p:ext>
    </p:extLst>
  </p:cSld>
  <p:clrMapOvr>
    <a:masterClrMapping/>
  </p:clrMapOvr>
  <mc:AlternateContent xmlns:mc="http://schemas.openxmlformats.org/markup-compatibility/2006">
    <mc:Choice xmlns:p14="http://schemas.microsoft.com/office/powerpoint/2010/main" Requires="p14">
      <p:transition spd="slow" p14:dur="2000" advTm="71117"/>
    </mc:Choice>
    <mc:Fallback>
      <p:transition spd="slow" advTm="71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2AAB-24AC-47E8-8BD8-D1553E932AE1}"/>
              </a:ext>
            </a:extLst>
          </p:cNvPr>
          <p:cNvSpPr>
            <a:spLocks noGrp="1"/>
          </p:cNvSpPr>
          <p:nvPr>
            <p:ph type="title"/>
          </p:nvPr>
        </p:nvSpPr>
        <p:spPr/>
        <p:txBody>
          <a:bodyPr/>
          <a:lstStyle/>
          <a:p>
            <a:r>
              <a:rPr lang="en-US" dirty="0"/>
              <a:t>Looping through a linked list</a:t>
            </a:r>
          </a:p>
        </p:txBody>
      </p:sp>
      <p:sp>
        <p:nvSpPr>
          <p:cNvPr id="3" name="Content Placeholder 2">
            <a:extLst>
              <a:ext uri="{FF2B5EF4-FFF2-40B4-BE49-F238E27FC236}">
                <a16:creationId xmlns:a16="http://schemas.microsoft.com/office/drawing/2014/main" id="{4B0B0B6C-DCD4-4593-AEB1-F7DB260B0DEF}"/>
              </a:ext>
            </a:extLst>
          </p:cNvPr>
          <p:cNvSpPr>
            <a:spLocks noGrp="1"/>
          </p:cNvSpPr>
          <p:nvPr>
            <p:ph idx="1"/>
          </p:nvPr>
        </p:nvSpPr>
        <p:spPr/>
        <p:txBody>
          <a:bodyPr/>
          <a:lstStyle/>
          <a:p>
            <a:r>
              <a:rPr lang="en-US" dirty="0"/>
              <a:t>How would you step through this linked list?</a:t>
            </a:r>
          </a:p>
        </p:txBody>
      </p:sp>
      <p:pic>
        <p:nvPicPr>
          <p:cNvPr id="5" name="Picture 4">
            <a:extLst>
              <a:ext uri="{FF2B5EF4-FFF2-40B4-BE49-F238E27FC236}">
                <a16:creationId xmlns:a16="http://schemas.microsoft.com/office/drawing/2014/main" id="{8D2116AF-728D-4D50-8188-24DE150A10BD}"/>
              </a:ext>
            </a:extLst>
          </p:cNvPr>
          <p:cNvPicPr>
            <a:picLocks noChangeAspect="1"/>
          </p:cNvPicPr>
          <p:nvPr/>
        </p:nvPicPr>
        <p:blipFill>
          <a:blip r:embed="rId5"/>
          <a:srcRect/>
          <a:stretch/>
        </p:blipFill>
        <p:spPr>
          <a:xfrm>
            <a:off x="1167995" y="2546565"/>
            <a:ext cx="6808009" cy="1764870"/>
          </a:xfrm>
          <a:prstGeom prst="rect">
            <a:avLst/>
          </a:prstGeom>
        </p:spPr>
      </p:pic>
      <p:cxnSp>
        <p:nvCxnSpPr>
          <p:cNvPr id="7" name="Straight Arrow Connector 6">
            <a:extLst>
              <a:ext uri="{FF2B5EF4-FFF2-40B4-BE49-F238E27FC236}">
                <a16:creationId xmlns:a16="http://schemas.microsoft.com/office/drawing/2014/main" id="{C5D08102-8D56-4E48-AAD3-02C54F7033E0}"/>
              </a:ext>
            </a:extLst>
          </p:cNvPr>
          <p:cNvCxnSpPr/>
          <p:nvPr/>
        </p:nvCxnSpPr>
        <p:spPr>
          <a:xfrm flipV="1">
            <a:off x="2483768" y="4293096"/>
            <a:ext cx="0" cy="15121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 name="Audio 43">
            <a:hlinkClick r:id="" action="ppaction://media"/>
            <a:extLst>
              <a:ext uri="{FF2B5EF4-FFF2-40B4-BE49-F238E27FC236}">
                <a16:creationId xmlns:a16="http://schemas.microsoft.com/office/drawing/2014/main" id="{DE32BD91-12F1-466A-82E0-3DB372D6C75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06607038"/>
      </p:ext>
    </p:extLst>
  </p:cSld>
  <p:clrMapOvr>
    <a:masterClrMapping/>
  </p:clrMapOvr>
  <mc:AlternateContent xmlns:mc="http://schemas.openxmlformats.org/markup-compatibility/2006">
    <mc:Choice xmlns:p14="http://schemas.microsoft.com/office/powerpoint/2010/main" Requires="p14">
      <p:transition spd="slow" p14:dur="2000" advTm="71531"/>
    </mc:Choice>
    <mc:Fallback>
      <p:transition spd="slow" advTm="71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38889E-6 -1.11111E-6 L 0.10226 -0.01551 " pathEditMode="relative" rAng="0" ptsTypes="AA">
                                      <p:cBhvr>
                                        <p:cTn id="14" dur="1000" fill="hold"/>
                                        <p:tgtEl>
                                          <p:spTgt spid="7"/>
                                        </p:tgtEl>
                                        <p:attrNameLst>
                                          <p:attrName>ppt_x</p:attrName>
                                          <p:attrName>ppt_y</p:attrName>
                                        </p:attrNameLst>
                                      </p:cBhvr>
                                      <p:rCtr x="5104" y="-78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10226 -0.01551 L 0.19688 -0.03657 " pathEditMode="relative" rAng="0" ptsTypes="AA">
                                      <p:cBhvr>
                                        <p:cTn id="18" dur="1000" fill="hold"/>
                                        <p:tgtEl>
                                          <p:spTgt spid="7"/>
                                        </p:tgtEl>
                                        <p:attrNameLst>
                                          <p:attrName>ppt_x</p:attrName>
                                          <p:attrName>ppt_y</p:attrName>
                                        </p:attrNameLst>
                                      </p:cBhvr>
                                      <p:rCtr x="4722" y="-106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19688 -0.03657 L 0.27552 -0.04722 " pathEditMode="relative" rAng="0" ptsTypes="AA">
                                      <p:cBhvr>
                                        <p:cTn id="22" dur="1000" fill="hold"/>
                                        <p:tgtEl>
                                          <p:spTgt spid="7"/>
                                        </p:tgtEl>
                                        <p:attrNameLst>
                                          <p:attrName>ppt_x</p:attrName>
                                          <p:attrName>ppt_y</p:attrName>
                                        </p:attrNameLst>
                                      </p:cBhvr>
                                      <p:rCtr x="3542" y="-532"/>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F342-1B63-45CA-8D84-E708522238EF}"/>
              </a:ext>
            </a:extLst>
          </p:cNvPr>
          <p:cNvSpPr>
            <a:spLocks noGrp="1"/>
          </p:cNvSpPr>
          <p:nvPr>
            <p:ph type="title"/>
          </p:nvPr>
        </p:nvSpPr>
        <p:spPr/>
        <p:txBody>
          <a:bodyPr/>
          <a:lstStyle/>
          <a:p>
            <a:r>
              <a:rPr lang="en-US" dirty="0"/>
              <a:t>Looping through a linked list</a:t>
            </a:r>
          </a:p>
        </p:txBody>
      </p:sp>
      <p:sp>
        <p:nvSpPr>
          <p:cNvPr id="3" name="Content Placeholder 2">
            <a:extLst>
              <a:ext uri="{FF2B5EF4-FFF2-40B4-BE49-F238E27FC236}">
                <a16:creationId xmlns:a16="http://schemas.microsoft.com/office/drawing/2014/main" id="{276F74FB-7888-4E78-89FC-73BA5D7868A0}"/>
              </a:ext>
            </a:extLst>
          </p:cNvPr>
          <p:cNvSpPr>
            <a:spLocks noGrp="1"/>
          </p:cNvSpPr>
          <p:nvPr>
            <p:ph idx="1"/>
          </p:nvPr>
        </p:nvSpPr>
        <p:spPr/>
        <p:txBody>
          <a:bodyPr/>
          <a:lstStyle/>
          <a:p>
            <a:r>
              <a:rPr lang="en-US" dirty="0"/>
              <a:t>How can we loop through the linked list node by node?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Node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p_node</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p_list_head</a:t>
            </a:r>
            <a:r>
              <a:rPr lang="en-US" sz="1600" dirty="0">
                <a:solidFill>
                  <a:prstClr val="black"/>
                </a:solidFill>
                <a:latin typeface="Consolas" panose="020B0609020204030204" pitchFamily="49" charset="0"/>
              </a:rPr>
              <a:t>_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while (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nullptr</a:t>
            </a:r>
            <a:r>
              <a:rPr lang="en-US" sz="1600" dirty="0">
                <a:solidFill>
                  <a:prstClr val="black"/>
                </a:solidFill>
                <a:latin typeface="Consolas" panose="020B0609020204030204" pitchFamily="49"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Do something...</a:t>
            </a:r>
            <a:endParaRPr lang="en-US" sz="1600" dirty="0">
              <a:solidFill>
                <a:prstClr val="black"/>
              </a:solidFill>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600" dirty="0">
              <a:solidFill>
                <a:prstClr val="black"/>
              </a:solidFill>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-&gt;</a:t>
            </a:r>
            <a:r>
              <a:rPr lang="en-US" sz="1600" dirty="0" err="1">
                <a:solidFill>
                  <a:prstClr val="black"/>
                </a:solidFill>
                <a:latin typeface="Consolas" panose="020B0609020204030204" pitchFamily="49" charset="0"/>
              </a:rPr>
              <a:t>p_next_node</a:t>
            </a:r>
            <a:r>
              <a:rPr lang="en-US" sz="16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dirty="0"/>
          </a:p>
        </p:txBody>
      </p:sp>
      <p:graphicFrame>
        <p:nvGraphicFramePr>
          <p:cNvPr id="4" name="Table 3">
            <a:extLst>
              <a:ext uri="{FF2B5EF4-FFF2-40B4-BE49-F238E27FC236}">
                <a16:creationId xmlns:a16="http://schemas.microsoft.com/office/drawing/2014/main" id="{99A79FE9-9F8E-4C75-A04F-774E499FFAF8}"/>
              </a:ext>
            </a:extLst>
          </p:cNvPr>
          <p:cNvGraphicFramePr>
            <a:graphicFrameLocks noGrp="1"/>
          </p:cNvGraphicFramePr>
          <p:nvPr>
            <p:extLst>
              <p:ext uri="{D42A27DB-BD31-4B8C-83A1-F6EECF244321}">
                <p14:modId xmlns:p14="http://schemas.microsoft.com/office/powerpoint/2010/main" val="3911771369"/>
              </p:ext>
            </p:extLst>
          </p:nvPr>
        </p:nvGraphicFramePr>
        <p:xfrm>
          <a:off x="4355976" y="4630648"/>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5" name="Table 4">
            <a:extLst>
              <a:ext uri="{FF2B5EF4-FFF2-40B4-BE49-F238E27FC236}">
                <a16:creationId xmlns:a16="http://schemas.microsoft.com/office/drawing/2014/main" id="{FC383D48-516A-4AEF-8D7B-9C2ABDD7AF96}"/>
              </a:ext>
            </a:extLst>
          </p:cNvPr>
          <p:cNvGraphicFramePr>
            <a:graphicFrameLocks noGrp="1"/>
          </p:cNvGraphicFramePr>
          <p:nvPr>
            <p:extLst>
              <p:ext uri="{D42A27DB-BD31-4B8C-83A1-F6EECF244321}">
                <p14:modId xmlns:p14="http://schemas.microsoft.com/office/powerpoint/2010/main" val="416291608"/>
              </p:ext>
            </p:extLst>
          </p:nvPr>
        </p:nvGraphicFramePr>
        <p:xfrm>
          <a:off x="179512" y="5397976"/>
          <a:ext cx="3744416" cy="33528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0xfffff0</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0x1f1f18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err="1">
                          <a:latin typeface="Consolas" panose="020B0609020204030204" pitchFamily="49" charset="0"/>
                        </a:rPr>
                        <a:t>p_list_head</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bl>
          </a:graphicData>
        </a:graphic>
      </p:graphicFrame>
      <p:graphicFrame>
        <p:nvGraphicFramePr>
          <p:cNvPr id="6" name="Table 5">
            <a:extLst>
              <a:ext uri="{FF2B5EF4-FFF2-40B4-BE49-F238E27FC236}">
                <a16:creationId xmlns:a16="http://schemas.microsoft.com/office/drawing/2014/main" id="{23FDF4C1-0453-422B-87E8-1F97E4950D3A}"/>
              </a:ext>
            </a:extLst>
          </p:cNvPr>
          <p:cNvGraphicFramePr>
            <a:graphicFrameLocks noGrp="1"/>
          </p:cNvGraphicFramePr>
          <p:nvPr>
            <p:extLst>
              <p:ext uri="{D42A27DB-BD31-4B8C-83A1-F6EECF244321}">
                <p14:modId xmlns:p14="http://schemas.microsoft.com/office/powerpoint/2010/main" val="3699213190"/>
              </p:ext>
            </p:extLst>
          </p:nvPr>
        </p:nvGraphicFramePr>
        <p:xfrm>
          <a:off x="4355976" y="6070808"/>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0x1f1f18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0xbdbdb8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graphicFrame>
        <p:nvGraphicFramePr>
          <p:cNvPr id="7" name="Table 6">
            <a:extLst>
              <a:ext uri="{FF2B5EF4-FFF2-40B4-BE49-F238E27FC236}">
                <a16:creationId xmlns:a16="http://schemas.microsoft.com/office/drawing/2014/main" id="{18545118-36CF-4A48-9AF6-91869EB48D44}"/>
              </a:ext>
            </a:extLst>
          </p:cNvPr>
          <p:cNvGraphicFramePr>
            <a:graphicFrameLocks noGrp="1"/>
          </p:cNvGraphicFramePr>
          <p:nvPr>
            <p:extLst>
              <p:ext uri="{D42A27DB-BD31-4B8C-83A1-F6EECF244321}">
                <p14:modId xmlns:p14="http://schemas.microsoft.com/office/powerpoint/2010/main" val="3495705559"/>
              </p:ext>
            </p:extLst>
          </p:nvPr>
        </p:nvGraphicFramePr>
        <p:xfrm>
          <a:off x="4355976" y="5350728"/>
          <a:ext cx="3744416" cy="670560"/>
        </p:xfrm>
        <a:graphic>
          <a:graphicData uri="http://schemas.openxmlformats.org/drawingml/2006/table">
            <a:tbl>
              <a:tblPr>
                <a:tableStyleId>{2D5ABB26-0587-4C30-8999-92F81FD0307C}</a:tableStyleId>
              </a:tblPr>
              <a:tblGrid>
                <a:gridCol w="1080120">
                  <a:extLst>
                    <a:ext uri="{9D8B030D-6E8A-4147-A177-3AD203B41FA5}">
                      <a16:colId xmlns:a16="http://schemas.microsoft.com/office/drawing/2014/main" val="2015588554"/>
                    </a:ext>
                  </a:extLst>
                </a:gridCol>
                <a:gridCol w="1080120">
                  <a:extLst>
                    <a:ext uri="{9D8B030D-6E8A-4147-A177-3AD203B41FA5}">
                      <a16:colId xmlns:a16="http://schemas.microsoft.com/office/drawing/2014/main" val="431665816"/>
                    </a:ext>
                  </a:extLst>
                </a:gridCol>
                <a:gridCol w="1584176">
                  <a:extLst>
                    <a:ext uri="{9D8B030D-6E8A-4147-A177-3AD203B41FA5}">
                      <a16:colId xmlns:a16="http://schemas.microsoft.com/office/drawing/2014/main" val="1665411140"/>
                    </a:ext>
                  </a:extLst>
                </a:gridCol>
              </a:tblGrid>
              <a:tr h="144016">
                <a:tc>
                  <a:txBody>
                    <a:bodyPr/>
                    <a:lstStyle/>
                    <a:p>
                      <a:pPr algn="l"/>
                      <a:r>
                        <a:rPr lang="en-CA" sz="1600" dirty="0">
                          <a:latin typeface="Consolas" panose="020B0609020204030204" pitchFamily="49" charset="0"/>
                        </a:rPr>
                        <a:t>0xbdbdb8</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1600" dirty="0">
                          <a:latin typeface="Consolas" panose="020B0609020204030204" pitchFamily="49" charset="0"/>
                        </a:rPr>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CA" sz="1600" dirty="0">
                          <a:latin typeface="Consolas" panose="020B0609020204030204" pitchFamily="49" charset="0"/>
                        </a:rPr>
                        <a:t>value_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2456250"/>
                  </a:ext>
                </a:extLst>
              </a:tr>
              <a:tr h="0">
                <a:tc>
                  <a:txBody>
                    <a:bodyPr/>
                    <a:lstStyle/>
                    <a:p>
                      <a:pPr algn="l"/>
                      <a:endParaRPr lang="en-CA" sz="16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0" lang="en-CA"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0x303030</a:t>
                      </a:r>
                      <a:endParaRPr lang="en-CA" sz="1600"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dirty="0" err="1">
                          <a:latin typeface="Consolas" panose="020B0609020204030204" pitchFamily="49" charset="0"/>
                        </a:rPr>
                        <a:t>p_next_node</a:t>
                      </a:r>
                      <a:r>
                        <a:rPr lang="en-CA" sz="1600" dirty="0">
                          <a:latin typeface="Consolas" panose="020B0609020204030204" pitchFamily="49" charset="0"/>
                        </a:rPr>
                        <a:t>_</a:t>
                      </a:r>
                      <a:endParaRPr lang="en-CA" sz="1600" dirty="0">
                        <a:solidFill>
                          <a:schemeClr val="bg1">
                            <a:lumMod val="75000"/>
                          </a:schemeClr>
                        </a:solidFill>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157004"/>
                  </a:ext>
                </a:extLst>
              </a:tr>
            </a:tbl>
          </a:graphicData>
        </a:graphic>
      </p:graphicFrame>
      <p:pic>
        <p:nvPicPr>
          <p:cNvPr id="11" name="Audio 10">
            <a:hlinkClick r:id="" action="ppaction://media"/>
            <a:extLst>
              <a:ext uri="{FF2B5EF4-FFF2-40B4-BE49-F238E27FC236}">
                <a16:creationId xmlns:a16="http://schemas.microsoft.com/office/drawing/2014/main" id="{362F920F-53EF-41B1-8AB6-31CD15ADFD3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42991301"/>
      </p:ext>
    </p:extLst>
  </p:cSld>
  <p:clrMapOvr>
    <a:masterClrMapping/>
  </p:clrMapOvr>
  <mc:AlternateContent xmlns:mc="http://schemas.openxmlformats.org/markup-compatibility/2006">
    <mc:Choice xmlns:p14="http://schemas.microsoft.com/office/powerpoint/2010/main" Requires="p14">
      <p:transition spd="slow" p14:dur="2000" advTm="57057"/>
    </mc:Choice>
    <mc:Fallback>
      <p:transition spd="slow" advTm="5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F342-1B63-45CA-8D84-E708522238EF}"/>
              </a:ext>
            </a:extLst>
          </p:cNvPr>
          <p:cNvSpPr>
            <a:spLocks noGrp="1"/>
          </p:cNvSpPr>
          <p:nvPr>
            <p:ph type="title"/>
          </p:nvPr>
        </p:nvSpPr>
        <p:spPr/>
        <p:txBody>
          <a:bodyPr/>
          <a:lstStyle/>
          <a:p>
            <a:r>
              <a:rPr lang="en-US" dirty="0"/>
              <a:t>Looping through a linked list</a:t>
            </a:r>
          </a:p>
        </p:txBody>
      </p:sp>
      <p:sp>
        <p:nvSpPr>
          <p:cNvPr id="3" name="Content Placeholder 2">
            <a:extLst>
              <a:ext uri="{FF2B5EF4-FFF2-40B4-BE49-F238E27FC236}">
                <a16:creationId xmlns:a16="http://schemas.microsoft.com/office/drawing/2014/main" id="{276F74FB-7888-4E78-89FC-73BA5D7868A0}"/>
              </a:ext>
            </a:extLst>
          </p:cNvPr>
          <p:cNvSpPr>
            <a:spLocks noGrp="1"/>
          </p:cNvSpPr>
          <p:nvPr>
            <p:ph idx="1"/>
          </p:nvPr>
        </p:nvSpPr>
        <p:spPr>
          <a:xfrm>
            <a:off x="457200" y="1600200"/>
            <a:ext cx="8686800" cy="4525963"/>
          </a:xfrm>
        </p:spPr>
        <p:txBody>
          <a:bodyPr/>
          <a:lstStyle/>
          <a:p>
            <a:r>
              <a:rPr lang="en-US" dirty="0"/>
              <a:t>We can rewrite this while loop as a for loop</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lvl="2" indent="0">
              <a:buNone/>
              <a:defRPr/>
            </a:pPr>
            <a:r>
              <a:rPr lang="en-US" sz="1600" dirty="0">
                <a:solidFill>
                  <a:prstClr val="black"/>
                </a:solidFill>
                <a:latin typeface="Consolas" panose="020B0609020204030204" pitchFamily="49" charset="0"/>
              </a:rPr>
              <a:t>for ( </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Node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p_node</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p_list_head</a:t>
            </a:r>
            <a:r>
              <a:rPr lang="en-US" sz="1600" dirty="0">
                <a:solidFill>
                  <a:prstClr val="black"/>
                </a:solidFill>
                <a:latin typeface="Consolas" panose="020B0609020204030204" pitchFamily="49" charset="0"/>
              </a:rPr>
              <a:t>_ };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nullptr</a:t>
            </a:r>
            <a:r>
              <a:rPr lang="en-US" sz="1600" dirty="0">
                <a:solidFill>
                  <a:prstClr val="black"/>
                </a:solidFill>
                <a:latin typeface="Consolas" panose="020B0609020204030204" pitchFamily="49" charset="0"/>
              </a:rPr>
              <a:t>;</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-&gt;</a:t>
            </a:r>
            <a:r>
              <a:rPr lang="en-US" sz="1600" dirty="0" err="1">
                <a:solidFill>
                  <a:prstClr val="black"/>
                </a:solidFill>
                <a:latin typeface="Consolas" panose="020B0609020204030204" pitchFamily="49" charset="0"/>
              </a:rPr>
              <a:t>p_next_node</a:t>
            </a:r>
            <a:r>
              <a:rPr lang="en-US" sz="1600" dirty="0">
                <a:solidFill>
                  <a:prstClr val="black"/>
                </a:solidFill>
                <a:latin typeface="Consolas" panose="020B0609020204030204" pitchFamily="49"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Access or modify the current node with</a:t>
            </a:r>
            <a:b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b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p_node</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-&gt;value()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-&gt;</a:t>
            </a:r>
            <a:r>
              <a:rPr lang="en-US" sz="1600" dirty="0" err="1">
                <a:solidFill>
                  <a:prstClr val="black"/>
                </a:solidFill>
                <a:latin typeface="Consolas" panose="020B0609020204030204" pitchFamily="49" charset="0"/>
              </a:rPr>
              <a:t>p_next_node</a:t>
            </a:r>
            <a:r>
              <a:rPr lang="en-US" sz="16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-&gt;value(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-&gt;</a:t>
            </a:r>
            <a:r>
              <a:rPr lang="en-US" sz="1600" dirty="0" err="1">
                <a:solidFill>
                  <a:prstClr val="black"/>
                </a:solidFill>
                <a:latin typeface="Consolas" panose="020B0609020204030204" pitchFamily="49" charset="0"/>
              </a:rPr>
              <a:t>p_next_node</a:t>
            </a:r>
            <a:r>
              <a:rPr lang="en-US" sz="1600" dirty="0">
                <a:solidFill>
                  <a:prstClr val="black"/>
                </a:solidFill>
                <a:latin typeface="Consolas" panose="020B0609020204030204" pitchFamily="49"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if (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-&gt;</a:t>
            </a:r>
            <a:r>
              <a:rPr lang="en-US" sz="1600" dirty="0" err="1">
                <a:solidFill>
                  <a:prstClr val="black"/>
                </a:solidFill>
                <a:latin typeface="Consolas" panose="020B0609020204030204" pitchFamily="49" charset="0"/>
              </a:rPr>
              <a:t>p_next_node</a:t>
            </a: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nullptr</a:t>
            </a:r>
            <a:r>
              <a:rPr lang="en-US" sz="1600" dirty="0">
                <a:solidFill>
                  <a:prstClr val="black"/>
                </a:solidFill>
                <a:latin typeface="Consolas" panose="020B0609020204030204" pitchFamily="49"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Access or modify the following node with</a:t>
            </a:r>
            <a:b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b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p_node</a:t>
            </a:r>
            <a:r>
              <a:rPr lang="en-US" sz="1600" dirty="0">
                <a:solidFill>
                  <a:prstClr val="black"/>
                </a:solidFill>
                <a:latin typeface="Consolas" panose="020B0609020204030204" pitchFamily="49" charset="0"/>
              </a:rPr>
              <a:t>-&gt;</a:t>
            </a:r>
            <a:r>
              <a:rPr lang="en-US" sz="1600" dirty="0" err="1">
                <a:solidFill>
                  <a:prstClr val="black"/>
                </a:solidFill>
                <a:latin typeface="Consolas" panose="020B0609020204030204" pitchFamily="49" charset="0"/>
              </a:rPr>
              <a:t>p_next_node</a:t>
            </a:r>
            <a:r>
              <a:rPr lang="en-US" sz="1600" dirty="0">
                <a:solidFill>
                  <a:prstClr val="black"/>
                </a:solidFill>
                <a:latin typeface="Consolas" panose="020B0609020204030204" pitchFamily="49" charset="0"/>
              </a:rPr>
              <a: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-&gt;value()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-&gt;</a:t>
            </a:r>
            <a:r>
              <a:rPr lang="en-US" sz="1600" dirty="0" err="1">
                <a:solidFill>
                  <a:prstClr val="black"/>
                </a:solidFill>
                <a:latin typeface="Consolas" panose="020B0609020204030204" pitchFamily="49" charset="0"/>
              </a:rPr>
              <a:t>p_next_node</a:t>
            </a:r>
            <a:r>
              <a:rPr lang="en-US" sz="1600" dirty="0">
                <a:solidFill>
                  <a:prstClr val="black"/>
                </a:solidFill>
                <a:latin typeface="Consolas" panose="020B0609020204030204" pitchFamily="49" charset="0"/>
              </a:rPr>
              <a:t>()-&gt;</a:t>
            </a:r>
            <a:r>
              <a:rPr lang="en-US" sz="1600" dirty="0" err="1">
                <a:solidFill>
                  <a:prstClr val="black"/>
                </a:solidFill>
                <a:latin typeface="Consolas" panose="020B0609020204030204" pitchFamily="49" charset="0"/>
              </a:rPr>
              <a:t>p_next_node</a:t>
            </a:r>
            <a:r>
              <a:rPr lang="en-US" sz="16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-&gt;</a:t>
            </a:r>
            <a:r>
              <a:rPr lang="en-US" sz="1600" dirty="0" err="1">
                <a:solidFill>
                  <a:prstClr val="black"/>
                </a:solidFill>
                <a:latin typeface="Consolas" panose="020B0609020204030204" pitchFamily="49" charset="0"/>
              </a:rPr>
              <a:t>p_next_node</a:t>
            </a:r>
            <a:r>
              <a:rPr lang="en-US" sz="1600" dirty="0">
                <a:solidFill>
                  <a:prstClr val="black"/>
                </a:solidFill>
                <a:latin typeface="Consolas" panose="020B0609020204030204" pitchFamily="49" charset="0"/>
              </a:rPr>
              <a:t>()-&gt;value(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-&gt;</a:t>
            </a:r>
            <a:r>
              <a:rPr lang="en-US" sz="1600" dirty="0" err="1">
                <a:solidFill>
                  <a:prstClr val="black"/>
                </a:solidFill>
                <a:latin typeface="Consolas" panose="020B0609020204030204" pitchFamily="49" charset="0"/>
              </a:rPr>
              <a:t>p_next_node</a:t>
            </a:r>
            <a:r>
              <a:rPr lang="en-US" sz="1600" dirty="0">
                <a:solidFill>
                  <a:prstClr val="black"/>
                </a:solidFill>
                <a:latin typeface="Consolas" panose="020B0609020204030204" pitchFamily="49" charset="0"/>
              </a:rPr>
              <a:t>()-&gt;</a:t>
            </a:r>
            <a:r>
              <a:rPr lang="en-US" sz="1600" dirty="0" err="1">
                <a:solidFill>
                  <a:prstClr val="black"/>
                </a:solidFill>
                <a:latin typeface="Consolas" panose="020B0609020204030204" pitchFamily="49" charset="0"/>
              </a:rPr>
              <a:t>p_next_node</a:t>
            </a:r>
            <a:r>
              <a:rPr lang="en-US" sz="1600" dirty="0">
                <a:solidFill>
                  <a:prstClr val="black"/>
                </a:solidFill>
                <a:latin typeface="Consolas" panose="020B0609020204030204" pitchFamily="49" charset="0"/>
              </a:rPr>
              <a:t>( …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dirty="0"/>
          </a:p>
        </p:txBody>
      </p:sp>
      <p:pic>
        <p:nvPicPr>
          <p:cNvPr id="9" name="Audio 8">
            <a:hlinkClick r:id="" action="ppaction://media"/>
            <a:extLst>
              <a:ext uri="{FF2B5EF4-FFF2-40B4-BE49-F238E27FC236}">
                <a16:creationId xmlns:a16="http://schemas.microsoft.com/office/drawing/2014/main" id="{65A69519-2276-46AB-A49F-D3FA4EA2571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95791431"/>
      </p:ext>
    </p:extLst>
  </p:cSld>
  <p:clrMapOvr>
    <a:masterClrMapping/>
  </p:clrMapOvr>
  <mc:AlternateContent xmlns:mc="http://schemas.openxmlformats.org/markup-compatibility/2006">
    <mc:Choice xmlns:p14="http://schemas.microsoft.com/office/powerpoint/2010/main" Requires="p14">
      <p:transition spd="slow" p14:dur="2000" advTm="112432"/>
    </mc:Choice>
    <mc:Fallback>
      <p:transition spd="slow" advTm="11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F342-1B63-45CA-8D84-E708522238EF}"/>
              </a:ext>
            </a:extLst>
          </p:cNvPr>
          <p:cNvSpPr>
            <a:spLocks noGrp="1"/>
          </p:cNvSpPr>
          <p:nvPr>
            <p:ph type="title"/>
          </p:nvPr>
        </p:nvSpPr>
        <p:spPr/>
        <p:txBody>
          <a:bodyPr/>
          <a:lstStyle/>
          <a:p>
            <a:r>
              <a:rPr lang="en-US" dirty="0"/>
              <a:t>Size?</a:t>
            </a:r>
          </a:p>
        </p:txBody>
      </p:sp>
      <p:sp>
        <p:nvSpPr>
          <p:cNvPr id="3" name="Content Placeholder 2">
            <a:extLst>
              <a:ext uri="{FF2B5EF4-FFF2-40B4-BE49-F238E27FC236}">
                <a16:creationId xmlns:a16="http://schemas.microsoft.com/office/drawing/2014/main" id="{276F74FB-7888-4E78-89FC-73BA5D7868A0}"/>
              </a:ext>
            </a:extLst>
          </p:cNvPr>
          <p:cNvSpPr>
            <a:spLocks noGrp="1"/>
          </p:cNvSpPr>
          <p:nvPr>
            <p:ph idx="1"/>
          </p:nvPr>
        </p:nvSpPr>
        <p:spPr/>
        <p:txBody>
          <a:bodyPr/>
          <a:lstStyle/>
          <a:p>
            <a:r>
              <a:rPr lang="en-US" dirty="0"/>
              <a:t>How do we count how many items are in the linked list?</a:t>
            </a:r>
          </a:p>
          <a:p>
            <a:endParaRPr lang="en-US" dirty="0"/>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std::</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::size() const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std::</a:t>
            </a:r>
            <a:r>
              <a:rPr lang="en-US" sz="1600" dirty="0" err="1">
                <a:solidFill>
                  <a:prstClr val="black"/>
                </a:solidFill>
                <a:latin typeface="Consolas" panose="020B0609020204030204" pitchFamily="49" charset="0"/>
              </a:rPr>
              <a:t>size_t</a:t>
            </a: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list_size</a:t>
            </a:r>
            <a:r>
              <a:rPr lang="en-US" sz="1600" dirty="0">
                <a:solidFill>
                  <a:prstClr val="black"/>
                </a:solidFill>
                <a:latin typeface="Consolas" panose="020B0609020204030204" pitchFamily="49" charset="0"/>
              </a:rPr>
              <a:t>{ 0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for ( Node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p_node</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p_list_head</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p_node</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nullptr</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p_node</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p_node</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-&gt;</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p_next_node</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list_size</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return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list_size</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endParaRPr lang="en-US" dirty="0"/>
          </a:p>
        </p:txBody>
      </p:sp>
      <p:pic>
        <p:nvPicPr>
          <p:cNvPr id="5" name="Audio 4">
            <a:hlinkClick r:id="" action="ppaction://media"/>
            <a:extLst>
              <a:ext uri="{FF2B5EF4-FFF2-40B4-BE49-F238E27FC236}">
                <a16:creationId xmlns:a16="http://schemas.microsoft.com/office/drawing/2014/main" id="{75B9DFA6-196E-491E-9934-5DF1867730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15682765"/>
      </p:ext>
    </p:extLst>
  </p:cSld>
  <p:clrMapOvr>
    <a:masterClrMapping/>
  </p:clrMapOvr>
  <mc:AlternateContent xmlns:mc="http://schemas.openxmlformats.org/markup-compatibility/2006">
    <mc:Choice xmlns:p14="http://schemas.microsoft.com/office/powerpoint/2010/main" Requires="p14">
      <p:transition spd="slow" p14:dur="2000" advTm="57180"/>
    </mc:Choice>
    <mc:Fallback>
      <p:transition spd="slow" advTm="5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F342-1B63-45CA-8D84-E708522238EF}"/>
              </a:ext>
            </a:extLst>
          </p:cNvPr>
          <p:cNvSpPr>
            <a:spLocks noGrp="1"/>
          </p:cNvSpPr>
          <p:nvPr>
            <p:ph type="title"/>
          </p:nvPr>
        </p:nvSpPr>
        <p:spPr/>
        <p:txBody>
          <a:bodyPr/>
          <a:lstStyle/>
          <a:p>
            <a:r>
              <a:rPr lang="en-US" dirty="0"/>
              <a:t>Erase?</a:t>
            </a:r>
          </a:p>
        </p:txBody>
      </p:sp>
      <p:sp>
        <p:nvSpPr>
          <p:cNvPr id="3" name="Content Placeholder 2">
            <a:extLst>
              <a:ext uri="{FF2B5EF4-FFF2-40B4-BE49-F238E27FC236}">
                <a16:creationId xmlns:a16="http://schemas.microsoft.com/office/drawing/2014/main" id="{276F74FB-7888-4E78-89FC-73BA5D7868A0}"/>
              </a:ext>
            </a:extLst>
          </p:cNvPr>
          <p:cNvSpPr>
            <a:spLocks noGrp="1"/>
          </p:cNvSpPr>
          <p:nvPr>
            <p:ph idx="1"/>
          </p:nvPr>
        </p:nvSpPr>
        <p:spPr/>
        <p:txBody>
          <a:bodyPr/>
          <a:lstStyle/>
          <a:p>
            <a:r>
              <a:rPr lang="en-US" dirty="0"/>
              <a:t>How do we erase the </a:t>
            </a:r>
            <a:r>
              <a:rPr lang="en-US" i="1" dirty="0"/>
              <a:t>k</a:t>
            </a:r>
            <a:r>
              <a:rPr lang="en-US" baseline="30000" dirty="0"/>
              <a:t>th</a:t>
            </a:r>
            <a:r>
              <a:rPr lang="en-US" dirty="0"/>
              <a:t> entry in the linked list?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std::</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::erase( std::</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US" sz="1600" b="0" i="0" u="none" strike="noStrike" kern="1200" cap="none" spc="0" normalizeH="0" noProof="0" dirty="0">
                <a:ln>
                  <a:noFill/>
                </a:ln>
                <a:solidFill>
                  <a:prstClr val="black"/>
                </a:solidFill>
                <a:effectLst/>
                <a:uLnTx/>
                <a:uFillTx/>
                <a:latin typeface="Consolas" panose="020B0609020204030204" pitchFamily="49" charset="0"/>
                <a:ea typeface="+mn-ea"/>
                <a:cs typeface="Arial" pitchFamily="34" charset="0"/>
              </a:rPr>
              <a:t> index </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if ( empty()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return 0;</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endParaRPr kumimoji="0" lang="en-US" sz="1600" b="0" i="0" u="none" strike="noStrike" kern="1200" cap="none" spc="0" normalizeH="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pop_front</a:t>
            </a:r>
            <a:r>
              <a:rPr lang="en-US" sz="16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noProof="0" dirty="0">
                <a:ln>
                  <a:noFill/>
                </a:ln>
                <a:solidFill>
                  <a:prstClr val="black"/>
                </a:solidFill>
                <a:effectLst/>
                <a:uLnTx/>
                <a:uFillTx/>
                <a:latin typeface="Consolas" panose="020B0609020204030204" pitchFamily="49" charset="0"/>
                <a:ea typeface="+mn-ea"/>
                <a:cs typeface="Arial" pitchFamily="34" charset="0"/>
              </a:rPr>
              <a:t>        return 1;</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a:t>
            </a: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We must</a:t>
            </a:r>
            <a:r>
              <a:rPr kumimoji="0" lang="en-US" sz="1600" b="0" i="0" u="none" strike="noStrike" kern="1200" cap="none" spc="0" normalizeH="0" noProof="0" dirty="0">
                <a:ln>
                  <a:noFill/>
                </a:ln>
                <a:solidFill>
                  <a:prstClr val="black"/>
                </a:solidFill>
                <a:effectLst/>
                <a:uLnTx/>
                <a:uFillTx/>
                <a:latin typeface="Consolas" panose="020B0609020204030204" pitchFamily="49" charset="0"/>
                <a:ea typeface="+mn-ea"/>
                <a:cs typeface="Arial" pitchFamily="34" charset="0"/>
              </a:rPr>
              <a:t> loop through the linked list,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 but we must modify the node immediately before the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noProof="0" dirty="0">
                <a:ln>
                  <a:noFill/>
                </a:ln>
                <a:solidFill>
                  <a:prstClr val="black"/>
                </a:solidFill>
                <a:effectLst/>
                <a:uLnTx/>
                <a:uFillTx/>
                <a:latin typeface="Consolas" panose="020B0609020204030204" pitchFamily="49" charset="0"/>
                <a:ea typeface="+mn-ea"/>
                <a:cs typeface="Arial" pitchFamily="34" charset="0"/>
              </a:rPr>
              <a:t>        // node we want to erase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  - How do we get to this particular node?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noProof="0" dirty="0">
                <a:ln>
                  <a:noFill/>
                </a:ln>
                <a:solidFill>
                  <a:prstClr val="black"/>
                </a:solidFill>
                <a:effectLst/>
                <a:uLnTx/>
                <a:uFillTx/>
                <a:latin typeface="Consolas" panose="020B0609020204030204" pitchFamily="49" charset="0"/>
                <a:ea typeface="+mn-ea"/>
                <a:cs typeface="Arial" pitchFamily="34" charset="0"/>
              </a:rPr>
              <a:t>        //  - What changes must be made to erase the next node?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baseline="0" dirty="0">
                <a:solidFill>
                  <a:prstClr val="black"/>
                </a:solidFill>
                <a:latin typeface="Consolas" panose="020B0609020204030204" pitchFamily="49" charset="0"/>
              </a:rPr>
              <a:t>        //  -</a:t>
            </a:r>
            <a:r>
              <a:rPr lang="en-US" sz="1600" dirty="0">
                <a:solidFill>
                  <a:prstClr val="black"/>
                </a:solidFill>
                <a:latin typeface="Consolas" panose="020B0609020204030204" pitchFamily="49" charset="0"/>
              </a:rPr>
              <a:t> How do we determine if there are an insufficient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number</a:t>
            </a:r>
            <a:r>
              <a:rPr kumimoji="0" lang="en-US" sz="1600" b="0" i="0" u="none" strike="noStrike" kern="1200" cap="none" spc="0" normalizeH="0" noProof="0" dirty="0">
                <a:ln>
                  <a:noFill/>
                </a:ln>
                <a:solidFill>
                  <a:prstClr val="black"/>
                </a:solidFill>
                <a:effectLst/>
                <a:uLnTx/>
                <a:uFillTx/>
                <a:latin typeface="Consolas" panose="020B0609020204030204" pitchFamily="49" charset="0"/>
                <a:ea typeface="+mn-ea"/>
                <a:cs typeface="Arial" pitchFamily="34" charset="0"/>
              </a:rPr>
              <a:t> of nodes in the linked list?</a:t>
            </a: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a:t>
            </a:r>
            <a:endPar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p:txBody>
      </p:sp>
      <p:sp>
        <p:nvSpPr>
          <p:cNvPr id="8" name="TextBox 7">
            <a:extLst>
              <a:ext uri="{FF2B5EF4-FFF2-40B4-BE49-F238E27FC236}">
                <a16:creationId xmlns:a16="http://schemas.microsoft.com/office/drawing/2014/main" id="{876168FF-71B7-4D5C-977A-6CA7538E7319}"/>
              </a:ext>
            </a:extLst>
          </p:cNvPr>
          <p:cNvSpPr txBox="1"/>
          <p:nvPr/>
        </p:nvSpPr>
        <p:spPr>
          <a:xfrm>
            <a:off x="1933992" y="2830076"/>
            <a:ext cx="4629150" cy="338554"/>
          </a:xfrm>
          <a:prstGeom prst="rect">
            <a:avLst/>
          </a:prstGeom>
          <a:noFill/>
        </p:spPr>
        <p:txBody>
          <a:bodyPr wrap="square">
            <a:spAutoFit/>
          </a:bodyPr>
          <a:lstStyle/>
          <a:p>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else if ( index == 0 ) {</a:t>
            </a:r>
            <a:endParaRPr lang="en-US" dirty="0"/>
          </a:p>
        </p:txBody>
      </p:sp>
      <p:sp>
        <p:nvSpPr>
          <p:cNvPr id="12" name="TextBox 11">
            <a:extLst>
              <a:ext uri="{FF2B5EF4-FFF2-40B4-BE49-F238E27FC236}">
                <a16:creationId xmlns:a16="http://schemas.microsoft.com/office/drawing/2014/main" id="{19608E8A-82E7-4AE6-AE57-31404632FB59}"/>
              </a:ext>
            </a:extLst>
          </p:cNvPr>
          <p:cNvSpPr txBox="1"/>
          <p:nvPr/>
        </p:nvSpPr>
        <p:spPr>
          <a:xfrm>
            <a:off x="1961416" y="3685143"/>
            <a:ext cx="1098416" cy="338554"/>
          </a:xfrm>
          <a:prstGeom prst="rect">
            <a:avLst/>
          </a:prstGeom>
          <a:noFill/>
        </p:spPr>
        <p:txBody>
          <a:bodyPr wrap="square">
            <a:spAutoFit/>
          </a:bodyPr>
          <a:lstStyle/>
          <a:p>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else {</a:t>
            </a:r>
            <a:endParaRPr lang="en-US" dirty="0"/>
          </a:p>
        </p:txBody>
      </p:sp>
      <p:pic>
        <p:nvPicPr>
          <p:cNvPr id="14" name="Audio 13">
            <a:hlinkClick r:id="" action="ppaction://media"/>
            <a:extLst>
              <a:ext uri="{FF2B5EF4-FFF2-40B4-BE49-F238E27FC236}">
                <a16:creationId xmlns:a16="http://schemas.microsoft.com/office/drawing/2014/main" id="{C29881C0-EE76-41DF-9645-3B02EF9E110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03266638"/>
      </p:ext>
    </p:extLst>
  </p:cSld>
  <p:clrMapOvr>
    <a:masterClrMapping/>
  </p:clrMapOvr>
  <mc:AlternateContent xmlns:mc="http://schemas.openxmlformats.org/markup-compatibility/2006">
    <mc:Choice xmlns:p14="http://schemas.microsoft.com/office/powerpoint/2010/main" Requires="p14">
      <p:transition spd="slow" p14:dur="2000" advTm="105197"/>
    </mc:Choice>
    <mc:Fallback>
      <p:transition spd="slow" advTm="105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4"/>
                </p:tgtEl>
              </p:cMediaNode>
            </p:audio>
          </p:childTnLst>
        </p:cTn>
      </p:par>
    </p:tnLst>
    <p:bldLst>
      <p:bldP spid="8"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Printing</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a:t>Can we print a linked list?</a:t>
            </a:r>
          </a:p>
          <a:p>
            <a:pPr marL="800100" lvl="2" indent="0">
              <a:buNone/>
            </a:pPr>
            <a:r>
              <a:rPr lang="en-CA" sz="1650" dirty="0">
                <a:solidFill>
                  <a:prstClr val="black"/>
                </a:solidFill>
                <a:latin typeface="Consolas" panose="020B0609020204030204" pitchFamily="49" charset="0"/>
              </a:rPr>
              <a:t>int main() {</a:t>
            </a: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 data{};</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data.push_front</a:t>
            </a:r>
            <a:r>
              <a:rPr lang="en-CA" sz="1650" dirty="0">
                <a:solidFill>
                  <a:prstClr val="black"/>
                </a:solidFill>
                <a:latin typeface="Consolas" panose="020B0609020204030204" pitchFamily="49" charset="0"/>
              </a:rPr>
              <a:t>( 4.2 );</a:t>
            </a: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data.push_front</a:t>
            </a:r>
            <a:r>
              <a:rPr lang="en-CA" sz="1650" dirty="0">
                <a:solidFill>
                  <a:prstClr val="black"/>
                </a:solidFill>
                <a:latin typeface="Consolas" panose="020B0609020204030204" pitchFamily="49" charset="0"/>
              </a:rPr>
              <a:t>( 9.1 );</a:t>
            </a:r>
          </a:p>
          <a:p>
            <a:pPr marL="800100" lvl="2" indent="0">
              <a:buNone/>
            </a:pP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data.push_front</a:t>
            </a:r>
            <a:r>
              <a:rPr lang="en-CA" sz="1650" dirty="0">
                <a:solidFill>
                  <a:prstClr val="black"/>
                </a:solidFill>
                <a:latin typeface="Consolas" panose="020B0609020204030204" pitchFamily="49" charset="0"/>
              </a:rPr>
              <a:t>( 6.5 );</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    std::</a:t>
            </a:r>
            <a:r>
              <a:rPr lang="en-CA" sz="1650" dirty="0" err="1">
                <a:solidFill>
                  <a:prstClr val="black"/>
                </a:solidFill>
                <a:latin typeface="Consolas" panose="020B0609020204030204" pitchFamily="49" charset="0"/>
              </a:rPr>
              <a:t>cout</a:t>
            </a:r>
            <a:r>
              <a:rPr lang="en-CA" sz="1650" dirty="0">
                <a:solidFill>
                  <a:prstClr val="black"/>
                </a:solidFill>
                <a:latin typeface="Consolas" panose="020B0609020204030204" pitchFamily="49" charset="0"/>
              </a:rPr>
              <a:t> &lt;&lt; data &lt;&lt; std::</a:t>
            </a:r>
            <a:r>
              <a:rPr lang="en-CA" sz="1650" dirty="0" err="1">
                <a:solidFill>
                  <a:prstClr val="black"/>
                </a:solidFill>
                <a:latin typeface="Consolas" panose="020B0609020204030204" pitchFamily="49" charset="0"/>
              </a:rPr>
              <a:t>endl</a:t>
            </a:r>
            <a:r>
              <a:rPr lang="en-CA" sz="1650" dirty="0">
                <a:solidFill>
                  <a:prstClr val="black"/>
                </a:solidFill>
                <a:latin typeface="Consolas" panose="020B0609020204030204" pitchFamily="49" charset="0"/>
              </a:rPr>
              <a:t>;</a:t>
            </a:r>
          </a:p>
          <a:p>
            <a:pPr marL="800100" lvl="2" indent="0">
              <a:buNone/>
            </a:pPr>
            <a:endParaRPr lang="en-CA" sz="1650" dirty="0">
              <a:solidFill>
                <a:prstClr val="black"/>
              </a:solidFill>
              <a:latin typeface="Consolas" panose="020B0609020204030204" pitchFamily="49" charset="0"/>
            </a:endParaRPr>
          </a:p>
          <a:p>
            <a:pPr marL="800100" lvl="2" indent="0">
              <a:buNone/>
            </a:pPr>
            <a:r>
              <a:rPr lang="en-CA" sz="1650" dirty="0">
                <a:solidFill>
                  <a:prstClr val="black"/>
                </a:solidFill>
                <a:latin typeface="Consolas" panose="020B0609020204030204" pitchFamily="49" charset="0"/>
              </a:rPr>
              <a:t>    return 0;</a:t>
            </a:r>
          </a:p>
          <a:p>
            <a:pPr marL="800100" lvl="2" indent="0">
              <a:buNone/>
            </a:pPr>
            <a:r>
              <a:rPr lang="en-CA" sz="1650" dirty="0">
                <a:solidFill>
                  <a:prstClr val="black"/>
                </a:solidFill>
                <a:latin typeface="Consolas" panose="020B0609020204030204" pitchFamily="49" charset="0"/>
              </a:rPr>
              <a:t>}</a:t>
            </a:r>
          </a:p>
        </p:txBody>
      </p:sp>
      <p:sp>
        <p:nvSpPr>
          <p:cNvPr id="6" name="TextBox 5">
            <a:extLst>
              <a:ext uri="{FF2B5EF4-FFF2-40B4-BE49-F238E27FC236}">
                <a16:creationId xmlns:a16="http://schemas.microsoft.com/office/drawing/2014/main" id="{32D1A05C-855F-4681-A711-566BCC5FD773}"/>
              </a:ext>
            </a:extLst>
          </p:cNvPr>
          <p:cNvSpPr txBox="1"/>
          <p:nvPr/>
        </p:nvSpPr>
        <p:spPr>
          <a:xfrm>
            <a:off x="3144753" y="5261198"/>
            <a:ext cx="5197723" cy="923330"/>
          </a:xfrm>
          <a:prstGeom prst="rect">
            <a:avLst/>
          </a:prstGeom>
          <a:noFill/>
        </p:spPr>
        <p:txBody>
          <a:bodyPr wrap="square">
            <a:spAutoFit/>
          </a:bodyPr>
          <a:lstStyle/>
          <a:p>
            <a:r>
              <a:rPr lang="en-CA" dirty="0">
                <a:solidFill>
                  <a:srgbClr val="0070C0"/>
                </a:solidFill>
                <a:latin typeface="Georgia" panose="02040502050405020303" pitchFamily="18" charset="0"/>
              </a:rPr>
              <a:t>Output:</a:t>
            </a:r>
            <a:endParaRPr lang="en-CA" sz="1800" dirty="0">
              <a:solidFill>
                <a:srgbClr val="0070C0"/>
              </a:solidFill>
              <a:latin typeface="Georgia" panose="02040502050405020303" pitchFamily="18" charset="0"/>
            </a:endParaRPr>
          </a:p>
          <a:p>
            <a:r>
              <a:rPr lang="en-CA" sz="1800" dirty="0">
                <a:solidFill>
                  <a:srgbClr val="0070C0"/>
                </a:solidFill>
                <a:latin typeface="Consolas" panose="020B0609020204030204" pitchFamily="49" charset="0"/>
              </a:rPr>
              <a:t>   head -&gt; 6.5 -&gt; 9.1 -&gt; 4.2 -&gt; </a:t>
            </a:r>
            <a:r>
              <a:rPr lang="en-CA" sz="1800" dirty="0" err="1">
                <a:solidFill>
                  <a:srgbClr val="0070C0"/>
                </a:solidFill>
                <a:latin typeface="Consolas" panose="020B0609020204030204" pitchFamily="49" charset="0"/>
              </a:rPr>
              <a:t>nullptr</a:t>
            </a:r>
            <a:endParaRPr lang="en-CA" sz="1800" dirty="0">
              <a:solidFill>
                <a:srgbClr val="0070C0"/>
              </a:solidFill>
              <a:latin typeface="Consolas" panose="020B0609020204030204" pitchFamily="49" charset="0"/>
            </a:endParaRPr>
          </a:p>
          <a:p>
            <a:r>
              <a:rPr lang="en-CA" dirty="0">
                <a:solidFill>
                  <a:srgbClr val="0070C0"/>
                </a:solidFill>
                <a:latin typeface="Consolas" panose="020B0609020204030204" pitchFamily="49" charset="0"/>
              </a:rPr>
              <a:t>   (6.5, 9.1, 4.2)</a:t>
            </a:r>
            <a:endParaRPr lang="en-US" dirty="0">
              <a:solidFill>
                <a:srgbClr val="0070C0"/>
              </a:solidFill>
            </a:endParaRPr>
          </a:p>
        </p:txBody>
      </p:sp>
      <p:pic>
        <p:nvPicPr>
          <p:cNvPr id="10" name="Audio 9">
            <a:hlinkClick r:id="" action="ppaction://media"/>
            <a:extLst>
              <a:ext uri="{FF2B5EF4-FFF2-40B4-BE49-F238E27FC236}">
                <a16:creationId xmlns:a16="http://schemas.microsoft.com/office/drawing/2014/main" id="{181D562F-6C1B-468C-9F99-DF6CA416713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70924097"/>
      </p:ext>
    </p:extLst>
  </p:cSld>
  <p:clrMapOvr>
    <a:masterClrMapping/>
  </p:clrMapOvr>
  <mc:AlternateContent xmlns:mc="http://schemas.openxmlformats.org/markup-compatibility/2006">
    <mc:Choice xmlns:p14="http://schemas.microsoft.com/office/powerpoint/2010/main" Requires="p14">
      <p:transition spd="slow" p14:dur="2000" advTm="68926"/>
    </mc:Choice>
    <mc:Fallback>
      <p:transition spd="slow" advTm="6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B127-653E-4B7B-AB93-242A4E9113D4}"/>
              </a:ext>
            </a:extLst>
          </p:cNvPr>
          <p:cNvSpPr>
            <a:spLocks noGrp="1"/>
          </p:cNvSpPr>
          <p:nvPr>
            <p:ph type="title"/>
          </p:nvPr>
        </p:nvSpPr>
        <p:spPr/>
        <p:txBody>
          <a:bodyPr/>
          <a:lstStyle/>
          <a:p>
            <a:r>
              <a:rPr lang="en-US" dirty="0"/>
              <a:t>Printing</a:t>
            </a:r>
          </a:p>
        </p:txBody>
      </p:sp>
      <p:sp>
        <p:nvSpPr>
          <p:cNvPr id="3" name="Content Placeholder 2">
            <a:extLst>
              <a:ext uri="{FF2B5EF4-FFF2-40B4-BE49-F238E27FC236}">
                <a16:creationId xmlns:a16="http://schemas.microsoft.com/office/drawing/2014/main" id="{AE9CE8C6-94A8-48D2-8BE9-A3B5DC7C6176}"/>
              </a:ext>
            </a:extLst>
          </p:cNvPr>
          <p:cNvSpPr>
            <a:spLocks noGrp="1"/>
          </p:cNvSpPr>
          <p:nvPr>
            <p:ph idx="1"/>
          </p:nvPr>
        </p:nvSpPr>
        <p:spPr/>
        <p:txBody>
          <a:bodyPr/>
          <a:lstStyle/>
          <a:p>
            <a:r>
              <a:rPr lang="en-US" dirty="0"/>
              <a:t>We have already seen how to overload </a:t>
            </a:r>
            <a:r>
              <a:rPr lang="en-US" dirty="0">
                <a:latin typeface="Consolas" panose="020B0609020204030204" pitchFamily="49" charset="0"/>
              </a:rPr>
              <a:t>operator&lt;&lt;</a:t>
            </a:r>
            <a:r>
              <a:rPr lang="en-US" dirty="0"/>
              <a:t> to print</a:t>
            </a:r>
          </a:p>
          <a:p>
            <a:pPr marL="457200" lvl="1" indent="0">
              <a:buNone/>
            </a:pPr>
            <a:endParaRPr lang="en-US" dirty="0"/>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std::</a:t>
            </a:r>
            <a:r>
              <a:rPr lang="en-US" sz="1600" dirty="0" err="1">
                <a:solidFill>
                  <a:prstClr val="black"/>
                </a:solidFill>
                <a:latin typeface="Consolas" panose="020B0609020204030204" pitchFamily="49" charset="0"/>
              </a:rPr>
              <a:t>ostream</a:t>
            </a:r>
            <a:r>
              <a:rPr lang="en-US" sz="1600" dirty="0">
                <a:solidFill>
                  <a:prstClr val="black"/>
                </a:solidFill>
                <a:latin typeface="Consolas" panose="020B0609020204030204" pitchFamily="49" charset="0"/>
              </a:rPr>
              <a:t> &amp;operator&lt;&lt;( std::</a:t>
            </a:r>
            <a:r>
              <a:rPr lang="en-US" sz="1600" dirty="0" err="1">
                <a:solidFill>
                  <a:prstClr val="black"/>
                </a:solidFill>
                <a:latin typeface="Consolas" panose="020B0609020204030204" pitchFamily="49" charset="0"/>
              </a:rPr>
              <a:t>ostream</a:t>
            </a:r>
            <a:r>
              <a:rPr lang="en-US" sz="1600" dirty="0">
                <a:solidFill>
                  <a:prstClr val="black"/>
                </a:solidFill>
                <a:latin typeface="Consolas" panose="020B0609020204030204" pitchFamily="49" charset="0"/>
              </a:rPr>
              <a:t> &amp;out,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Linked_list</a:t>
            </a:r>
            <a:r>
              <a:rPr lang="en-US" sz="1600" dirty="0">
                <a:solidFill>
                  <a:prstClr val="black"/>
                </a:solidFill>
                <a:latin typeface="Consolas" panose="020B0609020204030204" pitchFamily="49" charset="0"/>
              </a:rPr>
              <a:t> const &amp;list </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out &lt;&lt; "head -&gt;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for ( Node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list.p_list_head</a:t>
            </a:r>
            <a:r>
              <a:rPr lang="en-US" sz="1600" dirty="0">
                <a:solidFill>
                  <a:prstClr val="black"/>
                </a:solidFill>
                <a:latin typeface="Consolas" panose="020B0609020204030204" pitchFamily="49" charset="0"/>
              </a:rPr>
              <a:t>_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nullptr</a:t>
            </a: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-&gt;</a:t>
            </a:r>
            <a:r>
              <a:rPr lang="en-US" sz="1600" dirty="0" err="1">
                <a:solidFill>
                  <a:prstClr val="black"/>
                </a:solidFill>
                <a:latin typeface="Consolas" panose="020B0609020204030204" pitchFamily="49" charset="0"/>
              </a:rPr>
              <a:t>p_next_node</a:t>
            </a:r>
            <a:r>
              <a:rPr lang="en-US" sz="1600" dirty="0">
                <a:solidFill>
                  <a:prstClr val="black"/>
                </a:solidFill>
                <a:latin typeface="Consolas" panose="020B0609020204030204" pitchFamily="49"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out &lt;&lt;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-&gt;value() &lt;&lt; " -&gt;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out &lt;&lt; "</a:t>
            </a:r>
            <a:r>
              <a:rPr lang="en-US" sz="1600" dirty="0" err="1">
                <a:solidFill>
                  <a:prstClr val="black"/>
                </a:solidFill>
                <a:latin typeface="Consolas" panose="020B0609020204030204" pitchFamily="49" charset="0"/>
              </a:rPr>
              <a:t>nullptr</a:t>
            </a:r>
            <a:r>
              <a:rPr lang="en-US" sz="16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return out;</a:t>
            </a: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sz="1400" dirty="0">
              <a:solidFill>
                <a:prstClr val="black"/>
              </a:solidFill>
              <a:latin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FD52B031-7B8D-4663-9F60-BD452C537A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74301516"/>
      </p:ext>
    </p:extLst>
  </p:cSld>
  <p:clrMapOvr>
    <a:masterClrMapping/>
  </p:clrMapOvr>
  <mc:AlternateContent xmlns:mc="http://schemas.openxmlformats.org/markup-compatibility/2006">
    <mc:Choice xmlns:p14="http://schemas.microsoft.com/office/powerpoint/2010/main" Requires="p14">
      <p:transition spd="slow" p14:dur="2000" advTm="57986"/>
    </mc:Choice>
    <mc:Fallback>
      <p:transition spd="slow" advTm="57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B127-653E-4B7B-AB93-242A4E9113D4}"/>
              </a:ext>
            </a:extLst>
          </p:cNvPr>
          <p:cNvSpPr>
            <a:spLocks noGrp="1"/>
          </p:cNvSpPr>
          <p:nvPr>
            <p:ph type="title"/>
          </p:nvPr>
        </p:nvSpPr>
        <p:spPr/>
        <p:txBody>
          <a:bodyPr/>
          <a:lstStyle/>
          <a:p>
            <a:r>
              <a:rPr lang="en-US" dirty="0"/>
              <a:t>Printing</a:t>
            </a:r>
          </a:p>
        </p:txBody>
      </p:sp>
      <p:sp>
        <p:nvSpPr>
          <p:cNvPr id="3" name="Content Placeholder 2">
            <a:extLst>
              <a:ext uri="{FF2B5EF4-FFF2-40B4-BE49-F238E27FC236}">
                <a16:creationId xmlns:a16="http://schemas.microsoft.com/office/drawing/2014/main" id="{AE9CE8C6-94A8-48D2-8BE9-A3B5DC7C6176}"/>
              </a:ext>
            </a:extLst>
          </p:cNvPr>
          <p:cNvSpPr>
            <a:spLocks noGrp="1"/>
          </p:cNvSpPr>
          <p:nvPr>
            <p:ph idx="1"/>
          </p:nvPr>
        </p:nvSpPr>
        <p:spPr/>
        <p:txBody>
          <a:bodyPr/>
          <a:lstStyle/>
          <a:p>
            <a:r>
              <a:rPr lang="en-US" dirty="0"/>
              <a:t>Problem:</a:t>
            </a:r>
          </a:p>
          <a:p>
            <a:pPr lvl="1"/>
            <a:r>
              <a:rPr lang="en-US" dirty="0"/>
              <a:t>The </a:t>
            </a:r>
            <a:r>
              <a:rPr lang="en-US" dirty="0" err="1">
                <a:latin typeface="Consolas" panose="020B0609020204030204" pitchFamily="49" charset="0"/>
              </a:rPr>
              <a:t>p_list_head</a:t>
            </a:r>
            <a:r>
              <a:rPr lang="en-US" dirty="0">
                <a:latin typeface="Consolas" panose="020B0609020204030204" pitchFamily="49" charset="0"/>
              </a:rPr>
              <a:t>_</a:t>
            </a:r>
            <a:r>
              <a:rPr lang="en-US" dirty="0"/>
              <a:t> member variable is private!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std::</a:t>
            </a:r>
            <a:r>
              <a:rPr lang="en-US" sz="1600" dirty="0" err="1">
                <a:solidFill>
                  <a:prstClr val="black"/>
                </a:solidFill>
                <a:latin typeface="Consolas" panose="020B0609020204030204" pitchFamily="49" charset="0"/>
              </a:rPr>
              <a:t>ostream</a:t>
            </a:r>
            <a:r>
              <a:rPr lang="en-US" sz="1600" dirty="0">
                <a:solidFill>
                  <a:prstClr val="black"/>
                </a:solidFill>
                <a:latin typeface="Consolas" panose="020B0609020204030204" pitchFamily="49" charset="0"/>
              </a:rPr>
              <a:t> &amp;operator&lt;&lt;( std::</a:t>
            </a:r>
            <a:r>
              <a:rPr lang="en-US" sz="1600" dirty="0" err="1">
                <a:solidFill>
                  <a:prstClr val="black"/>
                </a:solidFill>
                <a:latin typeface="Consolas" panose="020B0609020204030204" pitchFamily="49" charset="0"/>
              </a:rPr>
              <a:t>ostream</a:t>
            </a:r>
            <a:r>
              <a:rPr lang="en-US" sz="1600" dirty="0">
                <a:solidFill>
                  <a:prstClr val="black"/>
                </a:solidFill>
                <a:latin typeface="Consolas" panose="020B0609020204030204" pitchFamily="49" charset="0"/>
              </a:rPr>
              <a:t> &amp;out,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Linked_list</a:t>
            </a:r>
            <a:r>
              <a:rPr lang="en-US" sz="1600" dirty="0">
                <a:solidFill>
                  <a:prstClr val="black"/>
                </a:solidFill>
                <a:latin typeface="Consolas" panose="020B0609020204030204" pitchFamily="49" charset="0"/>
              </a:rPr>
              <a:t> const &amp;list </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out &lt;&lt; "head -&gt;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for ( Node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list.p_list_head</a:t>
            </a:r>
            <a:r>
              <a:rPr lang="en-US" sz="1600" dirty="0">
                <a:solidFill>
                  <a:prstClr val="black"/>
                </a:solidFill>
                <a:latin typeface="Consolas" panose="020B0609020204030204" pitchFamily="49" charset="0"/>
              </a:rPr>
              <a:t>_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nullptr</a:t>
            </a: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 =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-&gt;</a:t>
            </a:r>
            <a:r>
              <a:rPr lang="en-US" sz="1600" dirty="0" err="1">
                <a:solidFill>
                  <a:prstClr val="black"/>
                </a:solidFill>
                <a:latin typeface="Consolas" panose="020B0609020204030204" pitchFamily="49" charset="0"/>
              </a:rPr>
              <a:t>p_next_node</a:t>
            </a:r>
            <a:r>
              <a:rPr lang="en-US" sz="1600" dirty="0">
                <a:solidFill>
                  <a:prstClr val="black"/>
                </a:solidFill>
                <a:latin typeface="Consolas" panose="020B0609020204030204" pitchFamily="49"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out &lt;&lt; </a:t>
            </a:r>
            <a:r>
              <a:rPr lang="en-US" sz="1600" dirty="0" err="1">
                <a:solidFill>
                  <a:prstClr val="black"/>
                </a:solidFill>
                <a:latin typeface="Consolas" panose="020B0609020204030204" pitchFamily="49" charset="0"/>
              </a:rPr>
              <a:t>p_node</a:t>
            </a:r>
            <a:r>
              <a:rPr lang="en-US" sz="1600" dirty="0">
                <a:solidFill>
                  <a:prstClr val="black"/>
                </a:solidFill>
                <a:latin typeface="Consolas" panose="020B0609020204030204" pitchFamily="49" charset="0"/>
              </a:rPr>
              <a:t>-&gt;value() &lt;&lt; " -&gt;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out &lt;&lt; "</a:t>
            </a:r>
            <a:r>
              <a:rPr lang="en-US" sz="1600" dirty="0" err="1">
                <a:solidFill>
                  <a:prstClr val="black"/>
                </a:solidFill>
                <a:latin typeface="Consolas" panose="020B0609020204030204" pitchFamily="49" charset="0"/>
              </a:rPr>
              <a:t>nullptr</a:t>
            </a:r>
            <a:r>
              <a:rPr lang="en-US" sz="16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return out;</a:t>
            </a: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sz="1400" dirty="0">
              <a:solidFill>
                <a:prstClr val="black"/>
              </a:solidFill>
              <a:latin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80F35249-8826-4179-A646-02CBDC817B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12879599"/>
      </p:ext>
    </p:extLst>
  </p:cSld>
  <p:clrMapOvr>
    <a:masterClrMapping/>
  </p:clrMapOvr>
  <mc:AlternateContent xmlns:mc="http://schemas.openxmlformats.org/markup-compatibility/2006">
    <mc:Choice xmlns:p14="http://schemas.microsoft.com/office/powerpoint/2010/main" Requires="p14">
      <p:transition spd="slow" p14:dur="2000" advTm="33931"/>
    </mc:Choice>
    <mc:Fallback>
      <p:transition spd="slow" advTm="33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Thus, with a local variable storing the address of the first node:</a:t>
            </a:r>
          </a:p>
          <a:p>
            <a:pPr marL="0" indent="0">
              <a:buNone/>
            </a:pPr>
            <a:r>
              <a:rPr lang="en-US" sz="1800" dirty="0">
                <a:latin typeface="Consolas" panose="020B0609020204030204" pitchFamily="49" charset="0"/>
              </a:rPr>
              <a:t>	Node *</a:t>
            </a:r>
            <a:r>
              <a:rPr lang="en-US" sz="1800" dirty="0" err="1">
                <a:latin typeface="Consolas" panose="020B0609020204030204" pitchFamily="49" charset="0"/>
              </a:rPr>
              <a:t>p_list_head</a:t>
            </a:r>
            <a:r>
              <a:rPr lang="en-US" sz="1800" dirty="0">
                <a:latin typeface="Consolas" panose="020B0609020204030204" pitchFamily="49" charset="0"/>
              </a:rPr>
              <a:t>{ </a:t>
            </a:r>
            <a:r>
              <a:rPr lang="en-US" sz="1800" dirty="0" err="1">
                <a:latin typeface="Consolas" panose="020B0609020204030204" pitchFamily="49" charset="0"/>
              </a:rPr>
              <a:t>nullptr</a:t>
            </a:r>
            <a:r>
              <a:rPr lang="en-US" sz="1800" dirty="0">
                <a:latin typeface="Consolas" panose="020B0609020204030204" pitchFamily="49" charset="0"/>
              </a:rPr>
              <a:t> };</a:t>
            </a:r>
          </a:p>
          <a:p>
            <a:pPr marL="0" indent="0">
              <a:buNone/>
            </a:pPr>
            <a:endParaRPr lang="en-US" dirty="0"/>
          </a:p>
        </p:txBody>
      </p:sp>
      <p:pic>
        <p:nvPicPr>
          <p:cNvPr id="7" name="Picture 6" descr="A picture containing drawing, table&#10;&#10;Description automatically generated">
            <a:extLst>
              <a:ext uri="{FF2B5EF4-FFF2-40B4-BE49-F238E27FC236}">
                <a16:creationId xmlns:a16="http://schemas.microsoft.com/office/drawing/2014/main" id="{106C52FC-ABB1-47B6-9F95-73051EEF1CEB}"/>
              </a:ext>
            </a:extLst>
          </p:cNvPr>
          <p:cNvPicPr>
            <a:picLocks noChangeAspect="1"/>
          </p:cNvPicPr>
          <p:nvPr/>
        </p:nvPicPr>
        <p:blipFill>
          <a:blip r:embed="rId5"/>
          <a:stretch>
            <a:fillRect/>
          </a:stretch>
        </p:blipFill>
        <p:spPr>
          <a:xfrm>
            <a:off x="1165424" y="2934118"/>
            <a:ext cx="576073" cy="1476759"/>
          </a:xfrm>
          <a:prstGeom prst="rect">
            <a:avLst/>
          </a:prstGeom>
        </p:spPr>
      </p:pic>
      <p:pic>
        <p:nvPicPr>
          <p:cNvPr id="5" name="Picture 4">
            <a:extLst>
              <a:ext uri="{FF2B5EF4-FFF2-40B4-BE49-F238E27FC236}">
                <a16:creationId xmlns:a16="http://schemas.microsoft.com/office/drawing/2014/main" id="{2B3C8213-5919-42FE-9AE0-7E2078067EB3}"/>
              </a:ext>
            </a:extLst>
          </p:cNvPr>
          <p:cNvPicPr>
            <a:picLocks noChangeAspect="1"/>
          </p:cNvPicPr>
          <p:nvPr/>
        </p:nvPicPr>
        <p:blipFill>
          <a:blip r:embed="rId6"/>
          <a:srcRect/>
          <a:stretch/>
        </p:blipFill>
        <p:spPr>
          <a:xfrm>
            <a:off x="1208945" y="2625482"/>
            <a:ext cx="6808009" cy="1764870"/>
          </a:xfrm>
          <a:prstGeom prst="rect">
            <a:avLst/>
          </a:prstGeom>
        </p:spPr>
      </p:pic>
      <p:pic>
        <p:nvPicPr>
          <p:cNvPr id="4" name="Audio 3">
            <a:hlinkClick r:id="" action="ppaction://media"/>
            <a:extLst>
              <a:ext uri="{FF2B5EF4-FFF2-40B4-BE49-F238E27FC236}">
                <a16:creationId xmlns:a16="http://schemas.microsoft.com/office/drawing/2014/main" id="{E2F97586-3E1E-4991-BF5C-21F3B04581A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95058468"/>
      </p:ext>
    </p:extLst>
  </p:cSld>
  <p:clrMapOvr>
    <a:masterClrMapping/>
  </p:clrMapOvr>
  <mc:AlternateContent xmlns:mc="http://schemas.openxmlformats.org/markup-compatibility/2006">
    <mc:Choice xmlns:p14="http://schemas.microsoft.com/office/powerpoint/2010/main" Requires="p14">
      <p:transition spd="slow" p14:dur="2000" advTm="50652"/>
    </mc:Choice>
    <mc:Fallback>
      <p:transition spd="slow" advTm="50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B127-653E-4B7B-AB93-242A4E9113D4}"/>
              </a:ext>
            </a:extLst>
          </p:cNvPr>
          <p:cNvSpPr>
            <a:spLocks noGrp="1"/>
          </p:cNvSpPr>
          <p:nvPr>
            <p:ph type="title"/>
          </p:nvPr>
        </p:nvSpPr>
        <p:spPr/>
        <p:txBody>
          <a:bodyPr/>
          <a:lstStyle/>
          <a:p>
            <a:r>
              <a:rPr lang="en-US" dirty="0"/>
              <a:t>Printing</a:t>
            </a:r>
          </a:p>
        </p:txBody>
      </p:sp>
      <p:sp>
        <p:nvSpPr>
          <p:cNvPr id="3" name="Content Placeholder 2">
            <a:extLst>
              <a:ext uri="{FF2B5EF4-FFF2-40B4-BE49-F238E27FC236}">
                <a16:creationId xmlns:a16="http://schemas.microsoft.com/office/drawing/2014/main" id="{AE9CE8C6-94A8-48D2-8BE9-A3B5DC7C6176}"/>
              </a:ext>
            </a:extLst>
          </p:cNvPr>
          <p:cNvSpPr>
            <a:spLocks noGrp="1"/>
          </p:cNvSpPr>
          <p:nvPr>
            <p:ph idx="1"/>
          </p:nvPr>
        </p:nvSpPr>
        <p:spPr/>
        <p:txBody>
          <a:bodyPr/>
          <a:lstStyle/>
          <a:p>
            <a:r>
              <a:rPr lang="en-US" dirty="0"/>
              <a:t>C++ allows a class to specify functions and entire classes that are allowed access to all private members</a:t>
            </a:r>
            <a:endPar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Class declaration</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class </a:t>
            </a:r>
            <a:r>
              <a:rPr lang="en-US" sz="1600" dirty="0" err="1">
                <a:solidFill>
                  <a:prstClr val="black"/>
                </a:solidFill>
                <a:latin typeface="Consolas" panose="020B0609020204030204" pitchFamily="49" charset="0"/>
              </a:rPr>
              <a:t>Linked_list</a:t>
            </a:r>
            <a:r>
              <a:rPr lang="en-US" sz="16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Function declaration</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std::</a:t>
            </a:r>
            <a:r>
              <a:rPr lang="en-US" sz="1600" dirty="0" err="1">
                <a:solidFill>
                  <a:prstClr val="black"/>
                </a:solidFill>
                <a:latin typeface="Consolas" panose="020B0609020204030204" pitchFamily="49" charset="0"/>
              </a:rPr>
              <a:t>ostream</a:t>
            </a:r>
            <a:r>
              <a:rPr lang="en-US" sz="1600" dirty="0">
                <a:solidFill>
                  <a:prstClr val="black"/>
                </a:solidFill>
                <a:latin typeface="Consolas" panose="020B0609020204030204" pitchFamily="49" charset="0"/>
              </a:rPr>
              <a:t> &amp;operator&lt;&lt;( std::</a:t>
            </a:r>
            <a:r>
              <a:rPr lang="en-US" sz="1600" dirty="0" err="1">
                <a:solidFill>
                  <a:prstClr val="black"/>
                </a:solidFill>
                <a:latin typeface="Consolas" panose="020B0609020204030204" pitchFamily="49" charset="0"/>
              </a:rPr>
              <a:t>ostream</a:t>
            </a:r>
            <a:r>
              <a:rPr lang="en-US" sz="1600" dirty="0">
                <a:solidFill>
                  <a:prstClr val="black"/>
                </a:solidFill>
                <a:latin typeface="Consolas" panose="020B0609020204030204" pitchFamily="49" charset="0"/>
              </a:rPr>
              <a:t> &amp;out,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Linked_list</a:t>
            </a:r>
            <a:r>
              <a:rPr lang="en-US" sz="1600" dirty="0">
                <a:solidFill>
                  <a:prstClr val="black"/>
                </a:solidFill>
                <a:latin typeface="Consolas" panose="020B0609020204030204" pitchFamily="49" charset="0"/>
              </a:rPr>
              <a:t> const &amp;list </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Class definition</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class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public:</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private: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a:t>
            </a:r>
            <a:r>
              <a:rPr lang="en-US" sz="1600" dirty="0">
                <a:solidFill>
                  <a:srgbClr val="FF0000"/>
                </a:solidFill>
                <a:latin typeface="Consolas" panose="020B0609020204030204" pitchFamily="49" charset="0"/>
              </a:rPr>
              <a:t>friend</a:t>
            </a:r>
            <a:r>
              <a:rPr lang="en-US" sz="1600" dirty="0">
                <a:solidFill>
                  <a:prstClr val="black"/>
                </a:solidFill>
                <a:latin typeface="Consolas" panose="020B0609020204030204" pitchFamily="49" charset="0"/>
              </a:rPr>
              <a:t> std::</a:t>
            </a:r>
            <a:r>
              <a:rPr lang="en-US" sz="1600" dirty="0" err="1">
                <a:solidFill>
                  <a:prstClr val="black"/>
                </a:solidFill>
                <a:latin typeface="Consolas" panose="020B0609020204030204" pitchFamily="49" charset="0"/>
              </a:rPr>
              <a:t>ostream</a:t>
            </a:r>
            <a:r>
              <a:rPr lang="en-US" sz="1600" dirty="0">
                <a:solidFill>
                  <a:prstClr val="black"/>
                </a:solidFill>
                <a:latin typeface="Consolas" panose="020B0609020204030204" pitchFamily="49" charset="0"/>
              </a:rPr>
              <a:t> &amp;operator&lt;&lt;( std::</a:t>
            </a:r>
            <a:r>
              <a:rPr lang="en-US" sz="1600" dirty="0" err="1">
                <a:solidFill>
                  <a:prstClr val="black"/>
                </a:solidFill>
                <a:latin typeface="Consolas" panose="020B0609020204030204" pitchFamily="49" charset="0"/>
              </a:rPr>
              <a:t>ostream</a:t>
            </a:r>
            <a:r>
              <a:rPr lang="en-US" sz="1600" dirty="0">
                <a:solidFill>
                  <a:prstClr val="black"/>
                </a:solidFill>
                <a:latin typeface="Consolas" panose="020B0609020204030204" pitchFamily="49" charset="0"/>
              </a:rPr>
              <a:t>      &amp;out,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a:t>
            </a:r>
            <a:r>
              <a:rPr lang="en-US" sz="1600" dirty="0" err="1">
                <a:solidFill>
                  <a:prstClr val="black"/>
                </a:solidFill>
                <a:latin typeface="Consolas" panose="020B0609020204030204" pitchFamily="49" charset="0"/>
              </a:rPr>
              <a:t>Linked_list</a:t>
            </a:r>
            <a:r>
              <a:rPr lang="en-US" sz="1600" dirty="0">
                <a:solidFill>
                  <a:prstClr val="black"/>
                </a:solidFill>
                <a:latin typeface="Consolas" panose="020B0609020204030204" pitchFamily="49" charset="0"/>
              </a:rPr>
              <a:t> const &amp;list </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solidFill>
                  <a:prstClr val="black"/>
                </a:solidFill>
                <a:latin typeface="Consolas" panose="020B0609020204030204" pitchFamily="49" charset="0"/>
              </a:rPr>
              <a:t>// Function definitions...</a:t>
            </a:r>
          </a:p>
        </p:txBody>
      </p:sp>
      <p:pic>
        <p:nvPicPr>
          <p:cNvPr id="4" name="Audio 3">
            <a:hlinkClick r:id="" action="ppaction://media"/>
            <a:extLst>
              <a:ext uri="{FF2B5EF4-FFF2-40B4-BE49-F238E27FC236}">
                <a16:creationId xmlns:a16="http://schemas.microsoft.com/office/drawing/2014/main" id="{26099823-0857-4F80-87F6-1B67A52328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24934153"/>
      </p:ext>
    </p:extLst>
  </p:cSld>
  <p:clrMapOvr>
    <a:masterClrMapping/>
  </p:clrMapOvr>
  <mc:AlternateContent xmlns:mc="http://schemas.openxmlformats.org/markup-compatibility/2006">
    <mc:Choice xmlns:p14="http://schemas.microsoft.com/office/powerpoint/2010/main" Requires="p14">
      <p:transition spd="slow" p14:dur="2000" advTm="67226"/>
    </mc:Choice>
    <mc:Fallback>
      <p:transition spd="slow" advTm="67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CA" dirty="0"/>
              <a:t>Know how to use addresses to create a linked list</a:t>
            </a:r>
          </a:p>
          <a:p>
            <a:pPr lvl="1"/>
            <a:r>
              <a:rPr lang="en-CA" dirty="0"/>
              <a:t>Understand why it is also necessary to create a linked list class</a:t>
            </a:r>
          </a:p>
          <a:p>
            <a:pPr lvl="1"/>
            <a:r>
              <a:rPr lang="en-CA" dirty="0"/>
              <a:t>Know how to add new nodes to the front of a linked list</a:t>
            </a:r>
            <a:endParaRPr lang="en-CA" dirty="0">
              <a:latin typeface="Consolas" panose="020B0609020204030204" pitchFamily="49" charset="0"/>
              <a:cs typeface="Consolas" panose="020B0609020204030204" pitchFamily="49" charset="0"/>
            </a:endParaRPr>
          </a:p>
          <a:p>
            <a:pPr lvl="1"/>
            <a:r>
              <a:rPr lang="en-US" dirty="0"/>
              <a:t>Know how to access that first node</a:t>
            </a:r>
          </a:p>
          <a:p>
            <a:pPr lvl="1"/>
            <a:r>
              <a:rPr lang="en-US" dirty="0"/>
              <a:t>Know how to remove, or pop, that first node</a:t>
            </a:r>
          </a:p>
          <a:p>
            <a:pPr lvl="1"/>
            <a:r>
              <a:rPr lang="en-US" dirty="0"/>
              <a:t>Know how to easily implement the destructor</a:t>
            </a:r>
          </a:p>
          <a:p>
            <a:pPr lvl="1"/>
            <a:r>
              <a:rPr lang="en-US" dirty="0"/>
              <a:t>Understand how to loop through the nodes of a linked list</a:t>
            </a:r>
          </a:p>
          <a:p>
            <a:pPr lvl="1"/>
            <a:r>
              <a:rPr lang="en-US" dirty="0"/>
              <a:t>Understand the idea of friendship in C++</a:t>
            </a:r>
            <a:endParaRPr lang="en-CA" dirty="0"/>
          </a:p>
        </p:txBody>
      </p:sp>
      <p:pic>
        <p:nvPicPr>
          <p:cNvPr id="7" name="Audio 6">
            <a:hlinkClick r:id="" action="ppaction://media"/>
            <a:extLst>
              <a:ext uri="{FF2B5EF4-FFF2-40B4-BE49-F238E27FC236}">
                <a16:creationId xmlns:a16="http://schemas.microsoft.com/office/drawing/2014/main" id="{9992174D-E06E-4C6B-BD1B-43528EA5FF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8812"/>
    </mc:Choice>
    <mc:Fallback>
      <p:transition spd="slow" advTm="48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https://en.wikipedia.org/wiki/Linked_list</a:t>
            </a:r>
          </a:p>
          <a:p>
            <a:pPr marL="0" indent="0">
              <a:buNone/>
            </a:pPr>
            <a:r>
              <a:rPr lang="en-CA" sz="1800" dirty="0"/>
              <a:t>[2]	https://en.wikipedia.org/wiki/Node_(computer_science)</a:t>
            </a:r>
          </a:p>
        </p:txBody>
      </p:sp>
      <p:pic>
        <p:nvPicPr>
          <p:cNvPr id="6" name="Audio 5">
            <a:hlinkClick r:id="" action="ppaction://media"/>
            <a:extLst>
              <a:ext uri="{FF2B5EF4-FFF2-40B4-BE49-F238E27FC236}">
                <a16:creationId xmlns:a16="http://schemas.microsoft.com/office/drawing/2014/main" id="{ECD7A78A-A686-43B2-A663-54E3FDADA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378"/>
    </mc:Choice>
    <mc:Fallback xmlns="">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In a sense, these two aren’t very different:</a:t>
            </a:r>
          </a:p>
          <a:p>
            <a:pPr lvl="1"/>
            <a:r>
              <a:rPr lang="en-US" dirty="0">
                <a:solidFill>
                  <a:prstClr val="black"/>
                </a:solidFill>
              </a:rPr>
              <a:t>In the first, you have an array of possible nodes you could use</a:t>
            </a:r>
          </a:p>
          <a:p>
            <a:pPr lvl="1"/>
            <a:r>
              <a:rPr lang="en-US" dirty="0">
                <a:solidFill>
                  <a:prstClr val="black"/>
                </a:solidFill>
              </a:rPr>
              <a:t>In the second, all of memory is essentially an array and the address is an index into that array</a:t>
            </a:r>
          </a:p>
          <a:p>
            <a:pPr marL="800100" lvl="2" indent="0">
              <a:buNone/>
            </a:pPr>
            <a:r>
              <a:rPr lang="en-CA" dirty="0">
                <a:solidFill>
                  <a:prstClr val="black"/>
                </a:solidFill>
                <a:latin typeface="Consolas" panose="020B0609020204030204" pitchFamily="49" charset="0"/>
              </a:rPr>
              <a:t>class Node {</a:t>
            </a:r>
          </a:p>
          <a:p>
            <a:pPr marL="800100" lvl="2" indent="0">
              <a:buNone/>
            </a:pPr>
            <a:r>
              <a:rPr lang="en-CA" dirty="0">
                <a:solidFill>
                  <a:prstClr val="black"/>
                </a:solidFill>
                <a:latin typeface="Consolas" panose="020B0609020204030204" pitchFamily="49" charset="0"/>
              </a:rPr>
              <a:t>    public:</a:t>
            </a:r>
          </a:p>
          <a:p>
            <a:pPr marL="800100" lvl="2" indent="0">
              <a:buNone/>
            </a:pPr>
            <a:r>
              <a:rPr lang="en-CA" dirty="0">
                <a:solidFill>
                  <a:prstClr val="black"/>
                </a:solidFill>
                <a:latin typeface="Consolas" panose="020B0609020204030204" pitchFamily="49" charset="0"/>
              </a:rPr>
              <a:t>        double      value_;</a:t>
            </a:r>
          </a:p>
          <a:p>
            <a:pPr marL="800100" lvl="2" indent="0">
              <a:buNone/>
            </a:pPr>
            <a:r>
              <a:rPr lang="en-CA" dirty="0">
                <a:solidFill>
                  <a:srgbClr val="FF0000"/>
                </a:solidFill>
                <a:latin typeface="Consolas" panose="020B0609020204030204" pitchFamily="49" charset="0"/>
              </a:rPr>
              <a:t>        std::</a:t>
            </a:r>
            <a:r>
              <a:rPr lang="en-CA" dirty="0" err="1">
                <a:solidFill>
                  <a:srgbClr val="FF0000"/>
                </a:solidFill>
                <a:latin typeface="Consolas" panose="020B0609020204030204" pitchFamily="49" charset="0"/>
              </a:rPr>
              <a:t>size_t</a:t>
            </a:r>
            <a:r>
              <a:rPr lang="en-CA" dirty="0">
                <a:solidFill>
                  <a:srgbClr val="FF0000"/>
                </a:solidFill>
                <a:latin typeface="Consolas" panose="020B0609020204030204" pitchFamily="49" charset="0"/>
              </a:rPr>
              <a:t> </a:t>
            </a:r>
            <a:r>
              <a:rPr lang="en-CA" dirty="0" err="1">
                <a:solidFill>
                  <a:srgbClr val="FF0000"/>
                </a:solidFill>
                <a:latin typeface="Consolas" panose="020B0609020204030204" pitchFamily="49" charset="0"/>
              </a:rPr>
              <a:t>next_index</a:t>
            </a:r>
            <a:r>
              <a:rPr lang="en-CA" dirty="0">
                <a:solidFill>
                  <a:srgbClr val="FF0000"/>
                </a:solidFill>
                <a:latin typeface="Consolas" panose="020B0609020204030204" pitchFamily="49" charset="0"/>
              </a:rPr>
              <a:t>_;</a:t>
            </a:r>
          </a:p>
          <a:p>
            <a:pPr marL="800100" lvl="2" indent="0">
              <a:buNone/>
            </a:pPr>
            <a:r>
              <a:rPr lang="en-CA" dirty="0">
                <a:solidFill>
                  <a:prstClr val="black"/>
                </a:solidFill>
                <a:latin typeface="Consolas" panose="020B0609020204030204" pitchFamily="49" charset="0"/>
              </a:rPr>
              <a:t>};</a:t>
            </a:r>
          </a:p>
          <a:p>
            <a:pPr marL="800100" lvl="2" indent="0">
              <a:buNone/>
            </a:pPr>
            <a:endParaRPr lang="en-CA" dirty="0">
              <a:solidFill>
                <a:prstClr val="black"/>
              </a:solidFill>
              <a:latin typeface="Consolas" panose="020B0609020204030204" pitchFamily="49" charset="0"/>
            </a:endParaRPr>
          </a:p>
          <a:p>
            <a:pPr marL="800100" lvl="2" indent="0">
              <a:buNone/>
            </a:pPr>
            <a:r>
              <a:rPr lang="en-CA" dirty="0">
                <a:solidFill>
                  <a:prstClr val="black"/>
                </a:solidFill>
                <a:latin typeface="Consolas" panose="020B0609020204030204" pitchFamily="49" charset="0"/>
              </a:rPr>
              <a:t>class Node {</a:t>
            </a:r>
          </a:p>
          <a:p>
            <a:pPr marL="800100" lvl="2" indent="0">
              <a:buNone/>
            </a:pPr>
            <a:r>
              <a:rPr lang="en-CA" dirty="0">
                <a:solidFill>
                  <a:prstClr val="black"/>
                </a:solidFill>
                <a:latin typeface="Consolas" panose="020B0609020204030204" pitchFamily="49" charset="0"/>
              </a:rPr>
              <a:t>    private:</a:t>
            </a:r>
          </a:p>
          <a:p>
            <a:pPr marL="800100" lvl="2" indent="0">
              <a:buNone/>
            </a:pPr>
            <a:r>
              <a:rPr lang="en-CA" dirty="0">
                <a:solidFill>
                  <a:prstClr val="black"/>
                </a:solidFill>
                <a:latin typeface="Consolas" panose="020B0609020204030204" pitchFamily="49" charset="0"/>
              </a:rPr>
              <a:t>        double value_;</a:t>
            </a:r>
          </a:p>
          <a:p>
            <a:pPr marL="800100" lvl="2" indent="0">
              <a:buNone/>
            </a:pPr>
            <a:r>
              <a:rPr lang="en-CA" dirty="0">
                <a:solidFill>
                  <a:srgbClr val="FF0000"/>
                </a:solidFill>
                <a:latin typeface="Consolas" panose="020B0609020204030204" pitchFamily="49" charset="0"/>
              </a:rPr>
              <a:t>        Node  *</a:t>
            </a:r>
            <a:r>
              <a:rPr lang="en-CA" dirty="0" err="1">
                <a:solidFill>
                  <a:srgbClr val="FF0000"/>
                </a:solidFill>
                <a:latin typeface="Consolas" panose="020B0609020204030204" pitchFamily="49" charset="0"/>
              </a:rPr>
              <a:t>p_next_node</a:t>
            </a:r>
            <a:r>
              <a:rPr lang="en-CA" dirty="0">
                <a:solidFill>
                  <a:srgbClr val="FF0000"/>
                </a:solidFill>
                <a:latin typeface="Consolas" panose="020B0609020204030204" pitchFamily="49" charset="0"/>
              </a:rPr>
              <a:t>_;</a:t>
            </a:r>
          </a:p>
          <a:p>
            <a:pPr marL="800100" lvl="2" indent="0">
              <a:buNone/>
            </a:pPr>
            <a:r>
              <a:rPr lang="en-CA" dirty="0">
                <a:solidFill>
                  <a:prstClr val="black"/>
                </a:solidFill>
                <a:latin typeface="Consolas" panose="020B0609020204030204" pitchFamily="49" charset="0"/>
              </a:rPr>
              <a:t>};</a:t>
            </a:r>
          </a:p>
        </p:txBody>
      </p:sp>
      <p:pic>
        <p:nvPicPr>
          <p:cNvPr id="5" name="Audio 4">
            <a:hlinkClick r:id="" action="ppaction://media"/>
            <a:extLst>
              <a:ext uri="{FF2B5EF4-FFF2-40B4-BE49-F238E27FC236}">
                <a16:creationId xmlns:a16="http://schemas.microsoft.com/office/drawing/2014/main" id="{EA61516B-2144-4B17-88B6-B6AC371E1AB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66781733"/>
      </p:ext>
    </p:extLst>
  </p:cSld>
  <p:clrMapOvr>
    <a:masterClrMapping/>
  </p:clrMapOvr>
  <mc:AlternateContent xmlns:mc="http://schemas.openxmlformats.org/markup-compatibility/2006">
    <mc:Choice xmlns:p14="http://schemas.microsoft.com/office/powerpoint/2010/main" Requires="p14">
      <p:transition spd="slow" p14:dur="2000" advTm="57869"/>
    </mc:Choice>
    <mc:Fallback>
      <p:transition spd="slow" advTm="57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Let us introduce the necessary public member functions:</a:t>
            </a:r>
            <a:endParaRPr lang="en-CA" sz="1600" dirty="0">
              <a:solidFill>
                <a:prstClr val="black"/>
              </a:solidFill>
              <a:latin typeface="Consolas" panose="020B0609020204030204" pitchFamily="49" charset="0"/>
            </a:endParaRPr>
          </a:p>
          <a:p>
            <a:pPr marL="800100" lvl="2" indent="0">
              <a:buNone/>
            </a:pPr>
            <a:r>
              <a:rPr lang="en-CA" sz="1400" dirty="0">
                <a:solidFill>
                  <a:prstClr val="black"/>
                </a:solidFill>
                <a:latin typeface="Consolas" panose="020B0609020204030204" pitchFamily="49" charset="0"/>
              </a:rPr>
              <a:t>class Node {</a:t>
            </a:r>
          </a:p>
          <a:p>
            <a:pPr marL="800100" lvl="2" indent="0">
              <a:buNone/>
            </a:pPr>
            <a:r>
              <a:rPr lang="en-CA" sz="1400" dirty="0">
                <a:solidFill>
                  <a:prstClr val="black"/>
                </a:solidFill>
                <a:latin typeface="Consolas" panose="020B0609020204030204" pitchFamily="49" charset="0"/>
              </a:rPr>
              <a:t>    public:</a:t>
            </a:r>
          </a:p>
          <a:p>
            <a:pPr marL="800100" lvl="2" indent="0">
              <a:buNone/>
            </a:pPr>
            <a:r>
              <a:rPr lang="en-CA" sz="1400" dirty="0">
                <a:solidFill>
                  <a:prstClr val="black"/>
                </a:solidFill>
                <a:latin typeface="Consolas" panose="020B0609020204030204" pitchFamily="49" charset="0"/>
              </a:rPr>
              <a:t>        Node( double const  </a:t>
            </a:r>
            <a:r>
              <a:rPr lang="en-CA" sz="1400" dirty="0" err="1">
                <a:solidFill>
                  <a:prstClr val="black"/>
                </a:solidFill>
                <a:latin typeface="Consolas" panose="020B0609020204030204" pitchFamily="49" charset="0"/>
              </a:rPr>
              <a:t>new_value</a:t>
            </a:r>
            <a:r>
              <a:rPr lang="en-CA" sz="1400" dirty="0">
                <a:solidFill>
                  <a:prstClr val="black"/>
                </a:solidFill>
                <a:latin typeface="Consolas" panose="020B0609020204030204" pitchFamily="49" charset="0"/>
              </a:rPr>
              <a:t>,</a:t>
            </a:r>
          </a:p>
          <a:p>
            <a:pPr marL="800100" lvl="2" indent="0">
              <a:buNone/>
            </a:pPr>
            <a:r>
              <a:rPr lang="en-CA" sz="1400" dirty="0">
                <a:solidFill>
                  <a:prstClr val="black"/>
                </a:solidFill>
                <a:latin typeface="Consolas" panose="020B0609020204030204" pitchFamily="49" charset="0"/>
              </a:rPr>
              <a:t>              Node   const *</a:t>
            </a:r>
            <a:r>
              <a:rPr lang="en-CA" sz="1400" dirty="0" err="1">
                <a:solidFill>
                  <a:prstClr val="black"/>
                </a:solidFill>
                <a:latin typeface="Consolas" panose="020B0609020204030204" pitchFamily="49" charset="0"/>
              </a:rPr>
              <a:t>p_new_next_node</a:t>
            </a:r>
            <a:r>
              <a:rPr lang="en-CA" sz="1400" dirty="0">
                <a:solidFill>
                  <a:prstClr val="black"/>
                </a:solidFill>
                <a:latin typeface="Consolas" panose="020B0609020204030204" pitchFamily="49" charset="0"/>
              </a:rPr>
              <a:t> );</a:t>
            </a:r>
          </a:p>
          <a:p>
            <a:pPr marL="800100" lvl="2" indent="0">
              <a:buNone/>
            </a:pPr>
            <a:r>
              <a:rPr lang="en-CA" sz="1400" dirty="0">
                <a:solidFill>
                  <a:srgbClr val="FF7F7F"/>
                </a:solidFill>
                <a:latin typeface="Consolas" panose="020B0609020204030204" pitchFamily="49" charset="0"/>
              </a:rPr>
              <a:t>        Node( Node const &amp;original ) = delete;</a:t>
            </a:r>
          </a:p>
          <a:p>
            <a:pPr marL="800100" lvl="2" indent="0">
              <a:buNone/>
            </a:pPr>
            <a:r>
              <a:rPr lang="en-CA" sz="1400" dirty="0">
                <a:solidFill>
                  <a:srgbClr val="FF7F7F"/>
                </a:solidFill>
                <a:latin typeface="Consolas" panose="020B0609020204030204" pitchFamily="49" charset="0"/>
              </a:rPr>
              <a:t>        Node( Node      &amp;&amp;original ) = delete;</a:t>
            </a:r>
          </a:p>
          <a:p>
            <a:pPr marL="800100" lvl="2" indent="0">
              <a:buNone/>
            </a:pPr>
            <a:r>
              <a:rPr lang="en-CA" sz="1400" dirty="0">
                <a:solidFill>
                  <a:srgbClr val="FF7F7F"/>
                </a:solidFill>
                <a:latin typeface="Consolas" panose="020B0609020204030204" pitchFamily="49" charset="0"/>
              </a:rPr>
              <a:t>        Node &amp;operator=( Node const &amp;</a:t>
            </a:r>
            <a:r>
              <a:rPr lang="en-CA" sz="1400" dirty="0" err="1">
                <a:solidFill>
                  <a:srgbClr val="FF7F7F"/>
                </a:solidFill>
                <a:latin typeface="Consolas" panose="020B0609020204030204" pitchFamily="49" charset="0"/>
              </a:rPr>
              <a:t>rhs</a:t>
            </a:r>
            <a:r>
              <a:rPr lang="en-CA" sz="1400" dirty="0">
                <a:solidFill>
                  <a:srgbClr val="FF7F7F"/>
                </a:solidFill>
                <a:latin typeface="Consolas" panose="020B0609020204030204" pitchFamily="49" charset="0"/>
              </a:rPr>
              <a:t> ) = delete;</a:t>
            </a:r>
          </a:p>
          <a:p>
            <a:pPr marL="800100" lvl="2" indent="0">
              <a:buNone/>
            </a:pPr>
            <a:r>
              <a:rPr lang="en-CA" sz="1400" dirty="0">
                <a:solidFill>
                  <a:srgbClr val="FF7F7F"/>
                </a:solidFill>
                <a:latin typeface="Consolas" panose="020B0609020204030204" pitchFamily="49" charset="0"/>
              </a:rPr>
              <a:t>        Node &amp;operator=( Node      &amp;&amp;</a:t>
            </a:r>
            <a:r>
              <a:rPr lang="en-CA" sz="1400" dirty="0" err="1">
                <a:solidFill>
                  <a:srgbClr val="FF7F7F"/>
                </a:solidFill>
                <a:latin typeface="Consolas" panose="020B0609020204030204" pitchFamily="49" charset="0"/>
              </a:rPr>
              <a:t>rhs</a:t>
            </a:r>
            <a:r>
              <a:rPr lang="en-CA" sz="1400" dirty="0">
                <a:solidFill>
                  <a:srgbClr val="FF7F7F"/>
                </a:solidFill>
                <a:latin typeface="Consolas" panose="020B0609020204030204" pitchFamily="49" charset="0"/>
              </a:rPr>
              <a:t> ) = delete;</a:t>
            </a:r>
          </a:p>
          <a:p>
            <a:pPr marL="800100" lvl="2" indent="0">
              <a:buNone/>
            </a:pPr>
            <a:endParaRPr lang="en-CA" sz="1400" dirty="0">
              <a:solidFill>
                <a:prstClr val="black"/>
              </a:solidFill>
              <a:latin typeface="Consolas" panose="020B0609020204030204" pitchFamily="49" charset="0"/>
            </a:endParaRPr>
          </a:p>
          <a:p>
            <a:pPr marL="800100" lvl="2" indent="0">
              <a:buNone/>
            </a:pPr>
            <a:r>
              <a:rPr lang="en-CA" sz="1400" dirty="0">
                <a:solidFill>
                  <a:prstClr val="black"/>
                </a:solidFill>
                <a:latin typeface="Consolas" panose="020B0609020204030204" pitchFamily="49" charset="0"/>
              </a:rPr>
              <a:t>        double value() const;</a:t>
            </a:r>
          </a:p>
          <a:p>
            <a:pPr marL="800100" lvl="2" indent="0">
              <a:buNone/>
            </a:pPr>
            <a:r>
              <a:rPr lang="en-CA" sz="1400" dirty="0">
                <a:solidFill>
                  <a:prstClr val="black"/>
                </a:solidFill>
                <a:latin typeface="Consolas" panose="020B0609020204030204" pitchFamily="49" charset="0"/>
              </a:rPr>
              <a:t>        Node *</a:t>
            </a:r>
            <a:r>
              <a:rPr lang="en-CA" sz="1400" dirty="0" err="1">
                <a:solidFill>
                  <a:prstClr val="black"/>
                </a:solidFill>
                <a:latin typeface="Consolas" panose="020B0609020204030204" pitchFamily="49" charset="0"/>
              </a:rPr>
              <a:t>p_next_node</a:t>
            </a:r>
            <a:r>
              <a:rPr lang="en-CA" sz="1400" dirty="0">
                <a:solidFill>
                  <a:prstClr val="black"/>
                </a:solidFill>
                <a:latin typeface="Consolas" panose="020B0609020204030204" pitchFamily="49" charset="0"/>
              </a:rPr>
              <a:t>() const;</a:t>
            </a:r>
          </a:p>
          <a:p>
            <a:pPr marL="800100" lvl="2" indent="0">
              <a:buNone/>
            </a:pPr>
            <a:r>
              <a:rPr lang="en-CA" sz="1400" dirty="0">
                <a:solidFill>
                  <a:prstClr val="black"/>
                </a:solidFill>
                <a:latin typeface="Consolas" panose="020B0609020204030204" pitchFamily="49" charset="0"/>
              </a:rPr>
              <a:t>        void value( double const </a:t>
            </a:r>
            <a:r>
              <a:rPr lang="en-CA" sz="1400" dirty="0" err="1">
                <a:solidFill>
                  <a:prstClr val="black"/>
                </a:solidFill>
                <a:latin typeface="Consolas" panose="020B0609020204030204" pitchFamily="49" charset="0"/>
              </a:rPr>
              <a:t>new_value</a:t>
            </a:r>
            <a:r>
              <a:rPr lang="en-CA" sz="1400" dirty="0">
                <a:solidFill>
                  <a:prstClr val="black"/>
                </a:solidFill>
                <a:latin typeface="Consolas" panose="020B0609020204030204" pitchFamily="49" charset="0"/>
              </a:rPr>
              <a:t> );</a:t>
            </a:r>
          </a:p>
          <a:p>
            <a:pPr marL="800100" lvl="2" indent="0">
              <a:buNone/>
            </a:pPr>
            <a:r>
              <a:rPr lang="en-CA" sz="1400" dirty="0">
                <a:solidFill>
                  <a:prstClr val="black"/>
                </a:solidFill>
                <a:latin typeface="Consolas" panose="020B0609020204030204" pitchFamily="49" charset="0"/>
              </a:rPr>
              <a:t>        void </a:t>
            </a:r>
            <a:r>
              <a:rPr lang="en-CA" sz="1400" dirty="0" err="1">
                <a:solidFill>
                  <a:prstClr val="black"/>
                </a:solidFill>
                <a:latin typeface="Consolas" panose="020B0609020204030204" pitchFamily="49" charset="0"/>
              </a:rPr>
              <a:t>p_next_node</a:t>
            </a:r>
            <a:r>
              <a:rPr lang="en-CA" sz="1400" dirty="0">
                <a:solidFill>
                  <a:prstClr val="black"/>
                </a:solidFill>
                <a:latin typeface="Consolas" panose="020B0609020204030204" pitchFamily="49" charset="0"/>
              </a:rPr>
              <a:t>( Node *const </a:t>
            </a:r>
            <a:r>
              <a:rPr lang="en-CA" sz="1400" dirty="0" err="1">
                <a:solidFill>
                  <a:prstClr val="black"/>
                </a:solidFill>
                <a:latin typeface="Consolas" panose="020B0609020204030204" pitchFamily="49" charset="0"/>
              </a:rPr>
              <a:t>new_p_next_node</a:t>
            </a:r>
            <a:r>
              <a:rPr lang="en-CA" sz="1400" dirty="0">
                <a:solidFill>
                  <a:prstClr val="black"/>
                </a:solidFill>
                <a:latin typeface="Consolas" panose="020B0609020204030204" pitchFamily="49" charset="0"/>
              </a:rPr>
              <a:t> );</a:t>
            </a:r>
          </a:p>
          <a:p>
            <a:pPr marL="800100" lvl="2" indent="0">
              <a:buNone/>
            </a:pPr>
            <a:r>
              <a:rPr lang="en-CA" sz="1400" dirty="0">
                <a:solidFill>
                  <a:prstClr val="black"/>
                </a:solidFill>
                <a:latin typeface="Consolas" panose="020B0609020204030204" pitchFamily="49" charset="0"/>
              </a:rPr>
              <a:t>        </a:t>
            </a:r>
          </a:p>
          <a:p>
            <a:pPr marL="800100" lvl="2" indent="0">
              <a:buNone/>
            </a:pPr>
            <a:r>
              <a:rPr lang="en-CA" sz="1400" dirty="0">
                <a:solidFill>
                  <a:prstClr val="black"/>
                </a:solidFill>
                <a:latin typeface="Consolas" panose="020B0609020204030204" pitchFamily="49" charset="0"/>
              </a:rPr>
              <a:t>    private:</a:t>
            </a:r>
          </a:p>
          <a:p>
            <a:pPr marL="800100" lvl="2" indent="0">
              <a:buNone/>
            </a:pPr>
            <a:r>
              <a:rPr lang="en-CA" sz="1400" dirty="0">
                <a:solidFill>
                  <a:prstClr val="black"/>
                </a:solidFill>
                <a:latin typeface="Consolas" panose="020B0609020204030204" pitchFamily="49" charset="0"/>
              </a:rPr>
              <a:t>        double value_;</a:t>
            </a:r>
          </a:p>
          <a:p>
            <a:pPr marL="800100" lvl="2" indent="0">
              <a:buNone/>
            </a:pPr>
            <a:r>
              <a:rPr lang="en-CA" sz="1400" dirty="0">
                <a:solidFill>
                  <a:prstClr val="black"/>
                </a:solidFill>
                <a:latin typeface="Consolas" panose="020B0609020204030204" pitchFamily="49" charset="0"/>
              </a:rPr>
              <a:t>        Node  *</a:t>
            </a:r>
            <a:r>
              <a:rPr lang="en-CA" sz="1400" dirty="0" err="1">
                <a:solidFill>
                  <a:prstClr val="black"/>
                </a:solidFill>
                <a:latin typeface="Consolas" panose="020B0609020204030204" pitchFamily="49" charset="0"/>
              </a:rPr>
              <a:t>p_next_node</a:t>
            </a:r>
            <a:r>
              <a:rPr lang="en-CA" sz="1400" dirty="0">
                <a:solidFill>
                  <a:prstClr val="black"/>
                </a:solidFill>
                <a:latin typeface="Consolas" panose="020B0609020204030204" pitchFamily="49" charset="0"/>
              </a:rPr>
              <a:t>_;</a:t>
            </a:r>
          </a:p>
          <a:p>
            <a:pPr marL="800100" lvl="2" indent="0">
              <a:buNone/>
            </a:pPr>
            <a:r>
              <a:rPr lang="en-CA" sz="1400" dirty="0">
                <a:solidFill>
                  <a:prstClr val="black"/>
                </a:solidFill>
                <a:latin typeface="Consolas" panose="020B0609020204030204" pitchFamily="49" charset="0"/>
              </a:rPr>
              <a:t>};</a:t>
            </a:r>
          </a:p>
        </p:txBody>
      </p:sp>
      <p:sp>
        <p:nvSpPr>
          <p:cNvPr id="9" name="Rectangle: Rounded Corners 8">
            <a:extLst>
              <a:ext uri="{FF2B5EF4-FFF2-40B4-BE49-F238E27FC236}">
                <a16:creationId xmlns:a16="http://schemas.microsoft.com/office/drawing/2014/main" id="{1C5F3AF6-CA52-488E-B1F5-60D047FD2AF7}"/>
              </a:ext>
            </a:extLst>
          </p:cNvPr>
          <p:cNvSpPr/>
          <p:nvPr/>
        </p:nvSpPr>
        <p:spPr>
          <a:xfrm>
            <a:off x="2051720" y="4221088"/>
            <a:ext cx="2736304" cy="5760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3986CC7-4336-4EC6-A564-F4EA72CA73E6}"/>
              </a:ext>
            </a:extLst>
          </p:cNvPr>
          <p:cNvSpPr/>
          <p:nvPr/>
        </p:nvSpPr>
        <p:spPr>
          <a:xfrm>
            <a:off x="2051720" y="2420888"/>
            <a:ext cx="3888432" cy="5760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A2872D8-780D-4C67-B3C9-A7F863DBF76F}"/>
              </a:ext>
            </a:extLst>
          </p:cNvPr>
          <p:cNvSpPr/>
          <p:nvPr/>
        </p:nvSpPr>
        <p:spPr>
          <a:xfrm>
            <a:off x="2051720" y="4774292"/>
            <a:ext cx="4896544" cy="5760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84E56CB-BD8C-4723-B5C3-C314976777FA}"/>
              </a:ext>
            </a:extLst>
          </p:cNvPr>
          <p:cNvSpPr/>
          <p:nvPr/>
        </p:nvSpPr>
        <p:spPr>
          <a:xfrm>
            <a:off x="1653962" y="5574381"/>
            <a:ext cx="2736304" cy="75720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E56078F2-C352-4D27-970F-103D16DAC35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08950116"/>
      </p:ext>
    </p:extLst>
  </p:cSld>
  <p:clrMapOvr>
    <a:masterClrMapping/>
  </p:clrMapOvr>
  <mc:AlternateContent xmlns:mc="http://schemas.openxmlformats.org/markup-compatibility/2006">
    <mc:Choice xmlns:p14="http://schemas.microsoft.com/office/powerpoint/2010/main" Requires="p14">
      <p:transition spd="slow" p14:dur="2000" advTm="44101"/>
    </mc:Choice>
    <mc:Fallback>
      <p:transition spd="slow" advTm="44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0"/>
                </p:tgtEl>
              </p:cMediaNode>
            </p:audio>
          </p:childTnLst>
        </p:cTn>
      </p:par>
    </p:tnLst>
    <p:bldLst>
      <p:bldP spid="9" grpId="0" animBg="1"/>
      <p:bldP spid="9" grpId="1" animBg="1"/>
      <p:bldP spid="11" grpId="0" animBg="1"/>
      <p:bldP spid="11" grpId="1" animBg="1"/>
      <p:bldP spid="12" grpId="0" animBg="1"/>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Let us introduce the necessary public member functions:</a:t>
            </a:r>
            <a:endParaRPr lang="en-CA" sz="1600" dirty="0">
              <a:solidFill>
                <a:prstClr val="black"/>
              </a:solidFill>
              <a:latin typeface="Consolas" panose="020B0609020204030204" pitchFamily="49" charset="0"/>
            </a:endParaRPr>
          </a:p>
          <a:p>
            <a:pPr marL="800100" lvl="2" indent="0">
              <a:buNone/>
            </a:pPr>
            <a:r>
              <a:rPr lang="en-CA" sz="1400" dirty="0">
                <a:solidFill>
                  <a:prstClr val="black"/>
                </a:solidFill>
                <a:latin typeface="Consolas" panose="020B0609020204030204" pitchFamily="49" charset="0"/>
              </a:rPr>
              <a:t>Node::Node( double const </a:t>
            </a:r>
            <a:r>
              <a:rPr lang="en-CA" sz="1400" dirty="0" err="1">
                <a:solidFill>
                  <a:prstClr val="black"/>
                </a:solidFill>
                <a:latin typeface="Consolas" panose="020B0609020204030204" pitchFamily="49" charset="0"/>
              </a:rPr>
              <a:t>new_value</a:t>
            </a:r>
            <a:r>
              <a:rPr lang="en-CA" sz="1400" dirty="0">
                <a:solidFill>
                  <a:prstClr val="black"/>
                </a:solidFill>
                <a:latin typeface="Consolas" panose="020B0609020204030204" pitchFamily="49" charset="0"/>
              </a:rPr>
              <a:t>,</a:t>
            </a:r>
          </a:p>
          <a:p>
            <a:pPr marL="800100" lvl="2" indent="0">
              <a:buNone/>
            </a:pPr>
            <a:r>
              <a:rPr lang="en-CA" sz="1400" dirty="0">
                <a:solidFill>
                  <a:prstClr val="black"/>
                </a:solidFill>
                <a:latin typeface="Consolas" panose="020B0609020204030204" pitchFamily="49" charset="0"/>
              </a:rPr>
              <a:t>            Node  *const </a:t>
            </a:r>
            <a:r>
              <a:rPr lang="en-CA" sz="1400" dirty="0" err="1">
                <a:solidFill>
                  <a:prstClr val="black"/>
                </a:solidFill>
                <a:latin typeface="Consolas" panose="020B0609020204030204" pitchFamily="49" charset="0"/>
              </a:rPr>
              <a:t>p_new_next_node</a:t>
            </a:r>
            <a:r>
              <a:rPr lang="en-CA" sz="1400" dirty="0">
                <a:solidFill>
                  <a:prstClr val="black"/>
                </a:solidFill>
                <a:latin typeface="Consolas" panose="020B0609020204030204" pitchFamily="49" charset="0"/>
              </a:rPr>
              <a:t> ):</a:t>
            </a:r>
          </a:p>
          <a:p>
            <a:pPr marL="800100" lvl="2" indent="0">
              <a:buNone/>
            </a:pPr>
            <a:r>
              <a:rPr lang="en-CA" sz="1400" dirty="0">
                <a:solidFill>
                  <a:prstClr val="black"/>
                </a:solidFill>
                <a:latin typeface="Consolas" panose="020B0609020204030204" pitchFamily="49" charset="0"/>
              </a:rPr>
              <a:t>value_{ </a:t>
            </a:r>
            <a:r>
              <a:rPr lang="en-CA" sz="1400" dirty="0" err="1">
                <a:solidFill>
                  <a:prstClr val="black"/>
                </a:solidFill>
                <a:latin typeface="Consolas" panose="020B0609020204030204" pitchFamily="49" charset="0"/>
              </a:rPr>
              <a:t>new_value</a:t>
            </a:r>
            <a:r>
              <a:rPr lang="en-CA" sz="1400" dirty="0">
                <a:solidFill>
                  <a:prstClr val="black"/>
                </a:solidFill>
                <a:latin typeface="Consolas" panose="020B0609020204030204" pitchFamily="49" charset="0"/>
              </a:rPr>
              <a:t> },</a:t>
            </a:r>
          </a:p>
          <a:p>
            <a:pPr marL="800100" lvl="2" indent="0">
              <a:buNone/>
            </a:pPr>
            <a:r>
              <a:rPr lang="en-CA" sz="1400" dirty="0" err="1">
                <a:solidFill>
                  <a:prstClr val="black"/>
                </a:solidFill>
                <a:latin typeface="Consolas" panose="020B0609020204030204" pitchFamily="49" charset="0"/>
              </a:rPr>
              <a:t>p_next_node</a:t>
            </a:r>
            <a:r>
              <a:rPr lang="en-CA" sz="1400" dirty="0">
                <a:solidFill>
                  <a:prstClr val="black"/>
                </a:solidFill>
                <a:latin typeface="Consolas" panose="020B0609020204030204" pitchFamily="49" charset="0"/>
              </a:rPr>
              <a:t>_{ </a:t>
            </a:r>
            <a:r>
              <a:rPr lang="en-CA" sz="1400" dirty="0" err="1">
                <a:solidFill>
                  <a:prstClr val="black"/>
                </a:solidFill>
                <a:latin typeface="Consolas" panose="020B0609020204030204" pitchFamily="49" charset="0"/>
              </a:rPr>
              <a:t>p_new_next_node</a:t>
            </a:r>
            <a:r>
              <a:rPr lang="en-CA" sz="1400" dirty="0">
                <a:solidFill>
                  <a:prstClr val="black"/>
                </a:solidFill>
                <a:latin typeface="Consolas" panose="020B0609020204030204" pitchFamily="49" charset="0"/>
              </a:rPr>
              <a:t> } {</a:t>
            </a:r>
          </a:p>
          <a:p>
            <a:pPr marL="800100" lvl="2" indent="0">
              <a:buNone/>
            </a:pPr>
            <a:r>
              <a:rPr lang="en-CA" sz="1400" dirty="0">
                <a:solidFill>
                  <a:prstClr val="black"/>
                </a:solidFill>
                <a:latin typeface="Consolas" panose="020B0609020204030204" pitchFamily="49" charset="0"/>
              </a:rPr>
              <a:t>    // Empty constructor</a:t>
            </a:r>
          </a:p>
          <a:p>
            <a:pPr marL="800100" lvl="2" indent="0">
              <a:buNone/>
            </a:pPr>
            <a:r>
              <a:rPr lang="en-CA" sz="1400" dirty="0">
                <a:solidFill>
                  <a:prstClr val="black"/>
                </a:solidFill>
                <a:latin typeface="Consolas" panose="020B0609020204030204" pitchFamily="49" charset="0"/>
              </a:rPr>
              <a:t>}</a:t>
            </a:r>
          </a:p>
          <a:p>
            <a:pPr marL="800100" lvl="2" indent="0">
              <a:buNone/>
            </a:pPr>
            <a:r>
              <a:rPr lang="en-CA" sz="1400" dirty="0">
                <a:solidFill>
                  <a:prstClr val="black"/>
                </a:solidFill>
                <a:latin typeface="Consolas" panose="020B0609020204030204" pitchFamily="49" charset="0"/>
              </a:rPr>
              <a:t>double Node::value() const {</a:t>
            </a:r>
          </a:p>
          <a:p>
            <a:pPr marL="800100" lvl="2" indent="0">
              <a:buNone/>
            </a:pPr>
            <a:r>
              <a:rPr lang="en-CA" sz="1400" dirty="0">
                <a:solidFill>
                  <a:prstClr val="black"/>
                </a:solidFill>
                <a:latin typeface="Consolas" panose="020B0609020204030204" pitchFamily="49" charset="0"/>
              </a:rPr>
              <a:t>    return value_;</a:t>
            </a:r>
          </a:p>
          <a:p>
            <a:pPr marL="800100" lvl="2" indent="0">
              <a:buNone/>
            </a:pPr>
            <a:r>
              <a:rPr lang="en-CA" sz="1400" dirty="0">
                <a:solidFill>
                  <a:prstClr val="black"/>
                </a:solidFill>
                <a:latin typeface="Consolas" panose="020B0609020204030204" pitchFamily="49" charset="0"/>
              </a:rPr>
              <a:t>}</a:t>
            </a:r>
          </a:p>
          <a:p>
            <a:pPr marL="800100" lvl="2" indent="0">
              <a:buNone/>
            </a:pPr>
            <a:r>
              <a:rPr lang="en-CA" sz="1400" dirty="0">
                <a:solidFill>
                  <a:prstClr val="black"/>
                </a:solidFill>
                <a:latin typeface="Consolas" panose="020B0609020204030204" pitchFamily="49" charset="0"/>
              </a:rPr>
              <a:t>Node *Node::</a:t>
            </a:r>
            <a:r>
              <a:rPr lang="en-CA" sz="1400" dirty="0" err="1">
                <a:solidFill>
                  <a:prstClr val="black"/>
                </a:solidFill>
                <a:latin typeface="Consolas" panose="020B0609020204030204" pitchFamily="49" charset="0"/>
              </a:rPr>
              <a:t>p_next_node</a:t>
            </a:r>
            <a:r>
              <a:rPr lang="en-CA" sz="1400" dirty="0">
                <a:solidFill>
                  <a:prstClr val="black"/>
                </a:solidFill>
                <a:latin typeface="Consolas" panose="020B0609020204030204" pitchFamily="49" charset="0"/>
              </a:rPr>
              <a:t>() const {</a:t>
            </a:r>
          </a:p>
          <a:p>
            <a:pPr marL="800100" lvl="2" indent="0">
              <a:buNone/>
            </a:pPr>
            <a:r>
              <a:rPr lang="en-CA" sz="1400" dirty="0">
                <a:solidFill>
                  <a:prstClr val="black"/>
                </a:solidFill>
                <a:latin typeface="Consolas" panose="020B0609020204030204" pitchFamily="49" charset="0"/>
              </a:rPr>
              <a:t>    return </a:t>
            </a:r>
            <a:r>
              <a:rPr lang="en-CA" sz="1400" dirty="0" err="1">
                <a:solidFill>
                  <a:prstClr val="black"/>
                </a:solidFill>
                <a:latin typeface="Consolas" panose="020B0609020204030204" pitchFamily="49" charset="0"/>
              </a:rPr>
              <a:t>p_next_node</a:t>
            </a:r>
            <a:r>
              <a:rPr lang="en-CA" sz="1400" dirty="0">
                <a:solidFill>
                  <a:prstClr val="black"/>
                </a:solidFill>
                <a:latin typeface="Consolas" panose="020B0609020204030204" pitchFamily="49" charset="0"/>
              </a:rPr>
              <a:t>_;</a:t>
            </a:r>
          </a:p>
          <a:p>
            <a:pPr marL="800100" lvl="2" indent="0">
              <a:buNone/>
            </a:pPr>
            <a:r>
              <a:rPr lang="en-CA" sz="1400" dirty="0">
                <a:solidFill>
                  <a:prstClr val="black"/>
                </a:solidFill>
                <a:latin typeface="Consolas" panose="020B0609020204030204" pitchFamily="49" charset="0"/>
              </a:rPr>
              <a:t>}</a:t>
            </a:r>
          </a:p>
          <a:p>
            <a:pPr marL="800100" lvl="2" indent="0">
              <a:buNone/>
            </a:pPr>
            <a:r>
              <a:rPr lang="en-CA" sz="1400" dirty="0">
                <a:solidFill>
                  <a:prstClr val="black"/>
                </a:solidFill>
                <a:latin typeface="Consolas" panose="020B0609020204030204" pitchFamily="49" charset="0"/>
              </a:rPr>
              <a:t>void Node::value( double const </a:t>
            </a:r>
            <a:r>
              <a:rPr lang="en-CA" sz="1400" dirty="0" err="1">
                <a:solidFill>
                  <a:prstClr val="black"/>
                </a:solidFill>
                <a:latin typeface="Consolas" panose="020B0609020204030204" pitchFamily="49" charset="0"/>
              </a:rPr>
              <a:t>new_value</a:t>
            </a:r>
            <a:r>
              <a:rPr lang="en-CA" sz="1400" dirty="0">
                <a:solidFill>
                  <a:prstClr val="black"/>
                </a:solidFill>
                <a:latin typeface="Consolas" panose="020B0609020204030204" pitchFamily="49" charset="0"/>
              </a:rPr>
              <a:t> ) {</a:t>
            </a:r>
          </a:p>
          <a:p>
            <a:pPr marL="800100" lvl="2" indent="0">
              <a:buNone/>
            </a:pPr>
            <a:r>
              <a:rPr lang="en-CA" sz="1400" dirty="0">
                <a:solidFill>
                  <a:prstClr val="black"/>
                </a:solidFill>
                <a:latin typeface="Consolas" panose="020B0609020204030204" pitchFamily="49" charset="0"/>
              </a:rPr>
              <a:t>    value_ = </a:t>
            </a:r>
            <a:r>
              <a:rPr lang="en-CA" sz="1400" dirty="0" err="1">
                <a:solidFill>
                  <a:prstClr val="black"/>
                </a:solidFill>
                <a:latin typeface="Consolas" panose="020B0609020204030204" pitchFamily="49" charset="0"/>
              </a:rPr>
              <a:t>new_value</a:t>
            </a:r>
            <a:r>
              <a:rPr lang="en-CA" sz="1400" dirty="0">
                <a:solidFill>
                  <a:prstClr val="black"/>
                </a:solidFill>
                <a:latin typeface="Consolas" panose="020B0609020204030204" pitchFamily="49" charset="0"/>
              </a:rPr>
              <a:t>;</a:t>
            </a:r>
          </a:p>
          <a:p>
            <a:pPr marL="800100" lvl="2" indent="0">
              <a:buNone/>
            </a:pPr>
            <a:r>
              <a:rPr lang="en-CA" sz="1400" dirty="0">
                <a:solidFill>
                  <a:prstClr val="black"/>
                </a:solidFill>
                <a:latin typeface="Consolas" panose="020B0609020204030204" pitchFamily="49" charset="0"/>
              </a:rPr>
              <a:t>}</a:t>
            </a:r>
          </a:p>
          <a:p>
            <a:pPr marL="800100" lvl="2" indent="0">
              <a:buNone/>
            </a:pPr>
            <a:r>
              <a:rPr lang="en-CA" sz="1400" dirty="0">
                <a:solidFill>
                  <a:prstClr val="black"/>
                </a:solidFill>
                <a:latin typeface="Consolas" panose="020B0609020204030204" pitchFamily="49" charset="0"/>
              </a:rPr>
              <a:t>void Node::</a:t>
            </a:r>
            <a:r>
              <a:rPr lang="en-CA" sz="1400" dirty="0" err="1">
                <a:solidFill>
                  <a:prstClr val="black"/>
                </a:solidFill>
                <a:latin typeface="Consolas" panose="020B0609020204030204" pitchFamily="49" charset="0"/>
              </a:rPr>
              <a:t>p_next_node</a:t>
            </a:r>
            <a:r>
              <a:rPr lang="en-CA" sz="1400" dirty="0">
                <a:solidFill>
                  <a:prstClr val="black"/>
                </a:solidFill>
                <a:latin typeface="Consolas" panose="020B0609020204030204" pitchFamily="49" charset="0"/>
              </a:rPr>
              <a:t>( Node *const </a:t>
            </a:r>
            <a:r>
              <a:rPr lang="en-CA" sz="1400" dirty="0" err="1">
                <a:solidFill>
                  <a:prstClr val="black"/>
                </a:solidFill>
                <a:latin typeface="Consolas" panose="020B0609020204030204" pitchFamily="49" charset="0"/>
              </a:rPr>
              <a:t>p_new_next_node</a:t>
            </a:r>
            <a:r>
              <a:rPr lang="en-CA" sz="1400" dirty="0">
                <a:solidFill>
                  <a:prstClr val="black"/>
                </a:solidFill>
                <a:latin typeface="Consolas" panose="020B0609020204030204" pitchFamily="49" charset="0"/>
              </a:rPr>
              <a:t> ) {</a:t>
            </a:r>
          </a:p>
          <a:p>
            <a:pPr marL="800100" lvl="2" indent="0">
              <a:buNone/>
            </a:pPr>
            <a:r>
              <a:rPr lang="en-CA" sz="1400" dirty="0">
                <a:solidFill>
                  <a:prstClr val="black"/>
                </a:solidFill>
                <a:latin typeface="Consolas" panose="020B0609020204030204" pitchFamily="49" charset="0"/>
              </a:rPr>
              <a:t>    </a:t>
            </a:r>
            <a:r>
              <a:rPr lang="en-CA" sz="1400" dirty="0" err="1">
                <a:solidFill>
                  <a:prstClr val="black"/>
                </a:solidFill>
                <a:latin typeface="Consolas" panose="020B0609020204030204" pitchFamily="49" charset="0"/>
              </a:rPr>
              <a:t>p_next_node</a:t>
            </a:r>
            <a:r>
              <a:rPr lang="en-CA" sz="1400" dirty="0">
                <a:solidFill>
                  <a:prstClr val="black"/>
                </a:solidFill>
                <a:latin typeface="Consolas" panose="020B0609020204030204" pitchFamily="49" charset="0"/>
              </a:rPr>
              <a:t>_ = </a:t>
            </a:r>
            <a:r>
              <a:rPr lang="en-CA" sz="1400" dirty="0" err="1">
                <a:solidFill>
                  <a:prstClr val="black"/>
                </a:solidFill>
                <a:latin typeface="Consolas" panose="020B0609020204030204" pitchFamily="49" charset="0"/>
              </a:rPr>
              <a:t>p_new_next_node</a:t>
            </a:r>
            <a:r>
              <a:rPr lang="en-CA" sz="1400" dirty="0">
                <a:solidFill>
                  <a:prstClr val="black"/>
                </a:solidFill>
                <a:latin typeface="Consolas" panose="020B0609020204030204" pitchFamily="49" charset="0"/>
              </a:rPr>
              <a:t>;</a:t>
            </a:r>
          </a:p>
          <a:p>
            <a:pPr marL="800100" lvl="2" indent="0">
              <a:buNone/>
            </a:pPr>
            <a:r>
              <a:rPr lang="en-CA" sz="1400" dirty="0">
                <a:solidFill>
                  <a:prstClr val="black"/>
                </a:solidFill>
                <a:latin typeface="Consolas" panose="020B0609020204030204" pitchFamily="49" charset="0"/>
              </a:rPr>
              <a:t>}</a:t>
            </a:r>
          </a:p>
          <a:p>
            <a:pPr marL="800100" lvl="2" indent="0">
              <a:buNone/>
            </a:pPr>
            <a:endParaRPr lang="en-CA" sz="1400" dirty="0">
              <a:solidFill>
                <a:prstClr val="black"/>
              </a:solidFill>
              <a:latin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218EC0F9-2A58-4021-8226-7E174704FFA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5726338"/>
      </p:ext>
    </p:extLst>
  </p:cSld>
  <p:clrMapOvr>
    <a:masterClrMapping/>
  </p:clrMapOvr>
  <mc:AlternateContent xmlns:mc="http://schemas.openxmlformats.org/markup-compatibility/2006">
    <mc:Choice xmlns:p14="http://schemas.microsoft.com/office/powerpoint/2010/main" Requires="p14">
      <p:transition spd="slow" p14:dur="2000" advTm="42870"/>
    </mc:Choice>
    <mc:Fallback>
      <p:transition spd="slow" advTm="42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Nodes</a:t>
            </a:r>
          </a:p>
        </p:txBody>
      </p:sp>
      <p:sp>
        <p:nvSpPr>
          <p:cNvPr id="3" name="Content Placeholder 2"/>
          <p:cNvSpPr>
            <a:spLocks noGrp="1"/>
          </p:cNvSpPr>
          <p:nvPr>
            <p:ph idx="1"/>
          </p:nvPr>
        </p:nvSpPr>
        <p:spPr>
          <a:xfrm>
            <a:off x="457200" y="1600200"/>
            <a:ext cx="8075240" cy="4525963"/>
          </a:xfrm>
        </p:spPr>
        <p:txBody>
          <a:bodyPr/>
          <a:lstStyle/>
          <a:p>
            <a:r>
              <a:rPr lang="en-US" dirty="0"/>
              <a:t>For a linked list, we also need to store the address of the first node</a:t>
            </a:r>
          </a:p>
          <a:p>
            <a:pPr marL="0" indent="0">
              <a:buNone/>
            </a:pPr>
            <a:r>
              <a:rPr lang="en-US" sz="1800" dirty="0"/>
              <a:t>	</a:t>
            </a:r>
            <a:r>
              <a:rPr lang="en-US" sz="1800" dirty="0">
                <a:latin typeface="Consolas" panose="020B0609020204030204" pitchFamily="49" charset="0"/>
              </a:rPr>
              <a:t>Node *</a:t>
            </a:r>
            <a:r>
              <a:rPr lang="en-US" sz="1800" dirty="0" err="1">
                <a:latin typeface="Consolas" panose="020B0609020204030204" pitchFamily="49" charset="0"/>
              </a:rPr>
              <a:t>p_list_head</a:t>
            </a:r>
            <a:r>
              <a:rPr lang="en-US" sz="1800" dirty="0">
                <a:latin typeface="Consolas" panose="020B0609020204030204" pitchFamily="49" charset="0"/>
              </a:rPr>
              <a:t>{ </a:t>
            </a:r>
            <a:r>
              <a:rPr lang="en-US" sz="1800" dirty="0" err="1">
                <a:latin typeface="Consolas" panose="020B0609020204030204" pitchFamily="49" charset="0"/>
              </a:rPr>
              <a:t>nullptr</a:t>
            </a:r>
            <a:r>
              <a:rPr lang="en-US" sz="1800" dirty="0">
                <a:latin typeface="Consolas" panose="020B0609020204030204" pitchFamily="49" charset="0"/>
              </a:rPr>
              <a:t> };</a:t>
            </a:r>
            <a:endParaRPr lang="en-US" dirty="0"/>
          </a:p>
          <a:p>
            <a:pPr lvl="1"/>
            <a:r>
              <a:rPr lang="en-US" dirty="0"/>
              <a:t>We can then add new nodes to this linked list</a:t>
            </a:r>
          </a:p>
          <a:p>
            <a:r>
              <a:rPr lang="en-US" dirty="0"/>
              <a:t>Unfortunately, the user may accidentally assign this</a:t>
            </a:r>
          </a:p>
          <a:p>
            <a:pPr marL="0" indent="0">
              <a:buNone/>
            </a:pPr>
            <a:r>
              <a:rPr lang="en-US" sz="1800" dirty="0">
                <a:solidFill>
                  <a:prstClr val="black"/>
                </a:solidFill>
                <a:latin typeface="Consolas" panose="020B0609020204030204" pitchFamily="49" charset="0"/>
              </a:rPr>
              <a:t>	</a:t>
            </a:r>
            <a:r>
              <a:rPr lang="en-US" sz="1800" dirty="0" err="1">
                <a:solidFill>
                  <a:prstClr val="black"/>
                </a:solidFill>
                <a:latin typeface="Consolas" panose="020B0609020204030204" pitchFamily="49" charset="0"/>
              </a:rPr>
              <a:t>p_list_head</a:t>
            </a:r>
            <a:r>
              <a:rPr lang="en-US" sz="1800" dirty="0">
                <a:solidFill>
                  <a:prstClr val="black"/>
                </a:solidFill>
                <a:latin typeface="Consolas" panose="020B0609020204030204" pitchFamily="49" charset="0"/>
              </a:rPr>
              <a:t> = </a:t>
            </a:r>
            <a:r>
              <a:rPr lang="en-US" sz="1800" dirty="0" err="1">
                <a:solidFill>
                  <a:prstClr val="black"/>
                </a:solidFill>
                <a:latin typeface="Consolas" panose="020B0609020204030204" pitchFamily="49" charset="0"/>
              </a:rPr>
              <a:t>nullptr</a:t>
            </a:r>
            <a:r>
              <a:rPr lang="en-US" sz="1800" dirty="0">
                <a:solidFill>
                  <a:prstClr val="black"/>
                </a:solidFill>
                <a:latin typeface="Consolas" panose="020B0609020204030204" pitchFamily="49" charset="0"/>
              </a:rPr>
              <a:t>;</a:t>
            </a:r>
            <a:r>
              <a:rPr lang="en-US" dirty="0"/>
              <a:t> </a:t>
            </a:r>
          </a:p>
        </p:txBody>
      </p:sp>
      <p:pic>
        <p:nvPicPr>
          <p:cNvPr id="4" name="Picture 3" descr="A picture containing drawing, table&#10;&#10;Description automatically generated">
            <a:extLst>
              <a:ext uri="{FF2B5EF4-FFF2-40B4-BE49-F238E27FC236}">
                <a16:creationId xmlns:a16="http://schemas.microsoft.com/office/drawing/2014/main" id="{8AB4911F-D5D7-4F49-85AA-D6CC64BE1326}"/>
              </a:ext>
            </a:extLst>
          </p:cNvPr>
          <p:cNvPicPr>
            <a:picLocks noChangeAspect="1"/>
          </p:cNvPicPr>
          <p:nvPr/>
        </p:nvPicPr>
        <p:blipFill>
          <a:blip r:embed="rId5"/>
          <a:stretch>
            <a:fillRect/>
          </a:stretch>
        </p:blipFill>
        <p:spPr>
          <a:xfrm>
            <a:off x="992916" y="4378875"/>
            <a:ext cx="576073" cy="1476759"/>
          </a:xfrm>
          <a:prstGeom prst="rect">
            <a:avLst/>
          </a:prstGeom>
        </p:spPr>
      </p:pic>
      <p:pic>
        <p:nvPicPr>
          <p:cNvPr id="5" name="Picture 4">
            <a:extLst>
              <a:ext uri="{FF2B5EF4-FFF2-40B4-BE49-F238E27FC236}">
                <a16:creationId xmlns:a16="http://schemas.microsoft.com/office/drawing/2014/main" id="{2B3C8213-5919-42FE-9AE0-7E2078067EB3}"/>
              </a:ext>
            </a:extLst>
          </p:cNvPr>
          <p:cNvPicPr>
            <a:picLocks noChangeAspect="1"/>
          </p:cNvPicPr>
          <p:nvPr/>
        </p:nvPicPr>
        <p:blipFill>
          <a:blip r:embed="rId6"/>
          <a:srcRect/>
          <a:stretch/>
        </p:blipFill>
        <p:spPr>
          <a:xfrm>
            <a:off x="1055038" y="4065642"/>
            <a:ext cx="6808009" cy="1764870"/>
          </a:xfrm>
          <a:prstGeom prst="rect">
            <a:avLst/>
          </a:prstGeom>
        </p:spPr>
      </p:pic>
      <p:pic>
        <p:nvPicPr>
          <p:cNvPr id="15" name="Picture 14" descr="A picture containing drawing, table&#10;&#10;Description automatically generated">
            <a:extLst>
              <a:ext uri="{FF2B5EF4-FFF2-40B4-BE49-F238E27FC236}">
                <a16:creationId xmlns:a16="http://schemas.microsoft.com/office/drawing/2014/main" id="{CF8DFD3F-FEF1-4720-84DB-563B41CE1B03}"/>
              </a:ext>
            </a:extLst>
          </p:cNvPr>
          <p:cNvPicPr>
            <a:picLocks noChangeAspect="1"/>
          </p:cNvPicPr>
          <p:nvPr/>
        </p:nvPicPr>
        <p:blipFill>
          <a:blip r:embed="rId5"/>
          <a:stretch>
            <a:fillRect/>
          </a:stretch>
        </p:blipFill>
        <p:spPr>
          <a:xfrm>
            <a:off x="994460" y="4378971"/>
            <a:ext cx="576073" cy="1476759"/>
          </a:xfrm>
          <a:prstGeom prst="rect">
            <a:avLst/>
          </a:prstGeom>
        </p:spPr>
      </p:pic>
      <p:sp>
        <p:nvSpPr>
          <p:cNvPr id="6" name="Rectangle 5">
            <a:extLst>
              <a:ext uri="{FF2B5EF4-FFF2-40B4-BE49-F238E27FC236}">
                <a16:creationId xmlns:a16="http://schemas.microsoft.com/office/drawing/2014/main" id="{10C946D0-8135-4A36-90B0-3B00912A08B2}"/>
              </a:ext>
            </a:extLst>
          </p:cNvPr>
          <p:cNvSpPr/>
          <p:nvPr/>
        </p:nvSpPr>
        <p:spPr>
          <a:xfrm>
            <a:off x="1478783" y="4581128"/>
            <a:ext cx="576073"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CA97386F-AA49-42BE-8C5A-B2BEC67DD9D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27239476"/>
      </p:ext>
    </p:extLst>
  </p:cSld>
  <p:clrMapOvr>
    <a:masterClrMapping/>
  </p:clrMapOvr>
  <mc:AlternateContent xmlns:mc="http://schemas.openxmlformats.org/markup-compatibility/2006">
    <mc:Choice xmlns:p14="http://schemas.microsoft.com/office/powerpoint/2010/main" Requires="p14">
      <p:transition spd="slow" p14:dur="2000" advTm="121464"/>
    </mc:Choice>
    <mc:Fallback>
      <p:transition spd="slow" advTm="121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7"/>
                </p:tgtEl>
              </p:cMediaNode>
            </p:audio>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6|3.7|5.4|5.2"/>
</p:tagLst>
</file>

<file path=ppt/tags/tag10.xml><?xml version="1.0" encoding="utf-8"?>
<p:tagLst xmlns:a="http://schemas.openxmlformats.org/drawingml/2006/main" xmlns:r="http://schemas.openxmlformats.org/officeDocument/2006/relationships" xmlns:p="http://schemas.openxmlformats.org/presentationml/2006/main">
  <p:tag name="TIMING" val="|33.6|3.4|22.6|30.2"/>
</p:tagLst>
</file>

<file path=ppt/tags/tag11.xml><?xml version="1.0" encoding="utf-8"?>
<p:tagLst xmlns:a="http://schemas.openxmlformats.org/drawingml/2006/main" xmlns:r="http://schemas.openxmlformats.org/officeDocument/2006/relationships" xmlns:p="http://schemas.openxmlformats.org/presentationml/2006/main">
  <p:tag name="TIMING" val="|13"/>
</p:tagLst>
</file>

<file path=ppt/tags/tag12.xml><?xml version="1.0" encoding="utf-8"?>
<p:tagLst xmlns:a="http://schemas.openxmlformats.org/drawingml/2006/main" xmlns:r="http://schemas.openxmlformats.org/officeDocument/2006/relationships" xmlns:p="http://schemas.openxmlformats.org/presentationml/2006/main">
  <p:tag name="TIMING" val="|17.1|23.8|8.8|15.9|33.4"/>
</p:tagLst>
</file>

<file path=ppt/tags/tag13.xml><?xml version="1.0" encoding="utf-8"?>
<p:tagLst xmlns:a="http://schemas.openxmlformats.org/drawingml/2006/main" xmlns:r="http://schemas.openxmlformats.org/officeDocument/2006/relationships" xmlns:p="http://schemas.openxmlformats.org/presentationml/2006/main">
  <p:tag name="TIMING" val="|33.6|3.4|22.6|30.2"/>
</p:tagLst>
</file>

<file path=ppt/tags/tag14.xml><?xml version="1.0" encoding="utf-8"?>
<p:tagLst xmlns:a="http://schemas.openxmlformats.org/drawingml/2006/main" xmlns:r="http://schemas.openxmlformats.org/officeDocument/2006/relationships" xmlns:p="http://schemas.openxmlformats.org/presentationml/2006/main">
  <p:tag name="TIMING" val="|22.6|6.9|2.6"/>
</p:tagLst>
</file>

<file path=ppt/tags/tag15.xml><?xml version="1.0" encoding="utf-8"?>
<p:tagLst xmlns:a="http://schemas.openxmlformats.org/drawingml/2006/main" xmlns:r="http://schemas.openxmlformats.org/officeDocument/2006/relationships" xmlns:p="http://schemas.openxmlformats.org/presentationml/2006/main">
  <p:tag name="TIMING" val="|15.7|2.7|20.7|12.8|13.3|27.9"/>
</p:tagLst>
</file>

<file path=ppt/tags/tag16.xml><?xml version="1.0" encoding="utf-8"?>
<p:tagLst xmlns:a="http://schemas.openxmlformats.org/drawingml/2006/main" xmlns:r="http://schemas.openxmlformats.org/officeDocument/2006/relationships" xmlns:p="http://schemas.openxmlformats.org/presentationml/2006/main">
  <p:tag name="TIMING" val="|4.7|13.8|7.4|15.1"/>
</p:tagLst>
</file>

<file path=ppt/tags/tag17.xml><?xml version="1.0" encoding="utf-8"?>
<p:tagLst xmlns:a="http://schemas.openxmlformats.org/drawingml/2006/main" xmlns:r="http://schemas.openxmlformats.org/officeDocument/2006/relationships" xmlns:p="http://schemas.openxmlformats.org/presentationml/2006/main">
  <p:tag name="TIMING" val="|20.8|12"/>
</p:tagLst>
</file>

<file path=ppt/tags/tag18.xml><?xml version="1.0" encoding="utf-8"?>
<p:tagLst xmlns:a="http://schemas.openxmlformats.org/drawingml/2006/main" xmlns:r="http://schemas.openxmlformats.org/officeDocument/2006/relationships" xmlns:p="http://schemas.openxmlformats.org/presentationml/2006/main">
  <p:tag name="TIMING" val="|22.1"/>
</p:tagLst>
</file>

<file path=ppt/tags/tag19.xml><?xml version="1.0" encoding="utf-8"?>
<p:tagLst xmlns:a="http://schemas.openxmlformats.org/drawingml/2006/main" xmlns:r="http://schemas.openxmlformats.org/officeDocument/2006/relationships" xmlns:p="http://schemas.openxmlformats.org/presentationml/2006/main">
  <p:tag name="TIMING" val="|24.6"/>
</p:tagLst>
</file>

<file path=ppt/tags/tag2.xml><?xml version="1.0" encoding="utf-8"?>
<p:tagLst xmlns:a="http://schemas.openxmlformats.org/drawingml/2006/main" xmlns:r="http://schemas.openxmlformats.org/officeDocument/2006/relationships" xmlns:p="http://schemas.openxmlformats.org/presentationml/2006/main">
  <p:tag name="TIMING" val="|8.1|12.8|11.6"/>
</p:tagLst>
</file>

<file path=ppt/tags/tag20.xml><?xml version="1.0" encoding="utf-8"?>
<p:tagLst xmlns:a="http://schemas.openxmlformats.org/drawingml/2006/main" xmlns:r="http://schemas.openxmlformats.org/officeDocument/2006/relationships" xmlns:p="http://schemas.openxmlformats.org/presentationml/2006/main">
  <p:tag name="TIMING" val="|25.4|22.7"/>
</p:tagLst>
</file>

<file path=ppt/tags/tag21.xml><?xml version="1.0" encoding="utf-8"?>
<p:tagLst xmlns:a="http://schemas.openxmlformats.org/drawingml/2006/main" xmlns:r="http://schemas.openxmlformats.org/officeDocument/2006/relationships" xmlns:p="http://schemas.openxmlformats.org/presentationml/2006/main">
  <p:tag name="TIMING" val="|10.4|9.5"/>
</p:tagLst>
</file>

<file path=ppt/tags/tag22.xml><?xml version="1.0" encoding="utf-8"?>
<p:tagLst xmlns:a="http://schemas.openxmlformats.org/drawingml/2006/main" xmlns:r="http://schemas.openxmlformats.org/officeDocument/2006/relationships" xmlns:p="http://schemas.openxmlformats.org/presentationml/2006/main">
  <p:tag name="TIMING" val="|22.5"/>
</p:tagLst>
</file>

<file path=ppt/tags/tag23.xml><?xml version="1.0" encoding="utf-8"?>
<p:tagLst xmlns:a="http://schemas.openxmlformats.org/drawingml/2006/main" xmlns:r="http://schemas.openxmlformats.org/officeDocument/2006/relationships" xmlns:p="http://schemas.openxmlformats.org/presentationml/2006/main">
  <p:tag name="TIMING" val="|6.9|30.3|1.9|15.3"/>
</p:tagLst>
</file>

<file path=ppt/tags/tag24.xml><?xml version="1.0" encoding="utf-8"?>
<p:tagLst xmlns:a="http://schemas.openxmlformats.org/drawingml/2006/main" xmlns:r="http://schemas.openxmlformats.org/officeDocument/2006/relationships" xmlns:p="http://schemas.openxmlformats.org/presentationml/2006/main">
  <p:tag name="TIMING" val="|43.9|17.6|54.9"/>
</p:tagLst>
</file>

<file path=ppt/tags/tag25.xml><?xml version="1.0" encoding="utf-8"?>
<p:tagLst xmlns:a="http://schemas.openxmlformats.org/drawingml/2006/main" xmlns:r="http://schemas.openxmlformats.org/officeDocument/2006/relationships" xmlns:p="http://schemas.openxmlformats.org/presentationml/2006/main">
  <p:tag name="TIMING" val="|17|7"/>
</p:tagLst>
</file>

<file path=ppt/tags/tag26.xml><?xml version="1.0" encoding="utf-8"?>
<p:tagLst xmlns:a="http://schemas.openxmlformats.org/drawingml/2006/main" xmlns:r="http://schemas.openxmlformats.org/officeDocument/2006/relationships" xmlns:p="http://schemas.openxmlformats.org/presentationml/2006/main">
  <p:tag name="TIMING" val="|53.4|41|35.7|6.4"/>
</p:tagLst>
</file>

<file path=ppt/tags/tag27.xml><?xml version="1.0" encoding="utf-8"?>
<p:tagLst xmlns:a="http://schemas.openxmlformats.org/drawingml/2006/main" xmlns:r="http://schemas.openxmlformats.org/officeDocument/2006/relationships" xmlns:p="http://schemas.openxmlformats.org/presentationml/2006/main">
  <p:tag name="TIMING" val="|7|15.5|4.2|46.9"/>
</p:tagLst>
</file>

<file path=ppt/tags/tag28.xml><?xml version="1.0" encoding="utf-8"?>
<p:tagLst xmlns:a="http://schemas.openxmlformats.org/drawingml/2006/main" xmlns:r="http://schemas.openxmlformats.org/officeDocument/2006/relationships" xmlns:p="http://schemas.openxmlformats.org/presentationml/2006/main">
  <p:tag name="TIMING" val="|5.4|6.2|10.3"/>
</p:tagLst>
</file>

<file path=ppt/tags/tag29.xml><?xml version="1.0" encoding="utf-8"?>
<p:tagLst xmlns:a="http://schemas.openxmlformats.org/drawingml/2006/main" xmlns:r="http://schemas.openxmlformats.org/officeDocument/2006/relationships" xmlns:p="http://schemas.openxmlformats.org/presentationml/2006/main">
  <p:tag name="TIMING" val="|6.9|12.2|10.5|8.5"/>
</p:tagLst>
</file>

<file path=ppt/tags/tag3.xml><?xml version="1.0" encoding="utf-8"?>
<p:tagLst xmlns:a="http://schemas.openxmlformats.org/drawingml/2006/main" xmlns:r="http://schemas.openxmlformats.org/officeDocument/2006/relationships" xmlns:p="http://schemas.openxmlformats.org/presentationml/2006/main">
  <p:tag name="TIMING" val="|19.7"/>
</p:tagLst>
</file>

<file path=ppt/tags/tag30.xml><?xml version="1.0" encoding="utf-8"?>
<p:tagLst xmlns:a="http://schemas.openxmlformats.org/drawingml/2006/main" xmlns:r="http://schemas.openxmlformats.org/officeDocument/2006/relationships" xmlns:p="http://schemas.openxmlformats.org/presentationml/2006/main">
  <p:tag name="TIMING" val="|42.5|8"/>
</p:tagLst>
</file>

<file path=ppt/tags/tag31.xml><?xml version="1.0" encoding="utf-8"?>
<p:tagLst xmlns:a="http://schemas.openxmlformats.org/drawingml/2006/main" xmlns:r="http://schemas.openxmlformats.org/officeDocument/2006/relationships" xmlns:p="http://schemas.openxmlformats.org/presentationml/2006/main">
  <p:tag name="TIMING" val="|20.4"/>
</p:tagLst>
</file>

<file path=ppt/tags/tag32.xml><?xml version="1.0" encoding="utf-8"?>
<p:tagLst xmlns:a="http://schemas.openxmlformats.org/drawingml/2006/main" xmlns:r="http://schemas.openxmlformats.org/officeDocument/2006/relationships" xmlns:p="http://schemas.openxmlformats.org/presentationml/2006/main">
  <p:tag name="TIMING" val="|14.5"/>
</p:tagLst>
</file>

<file path=ppt/tags/tag33.xml><?xml version="1.0" encoding="utf-8"?>
<p:tagLst xmlns:a="http://schemas.openxmlformats.org/drawingml/2006/main" xmlns:r="http://schemas.openxmlformats.org/officeDocument/2006/relationships" xmlns:p="http://schemas.openxmlformats.org/presentationml/2006/main">
  <p:tag name="TIMING" val="|27.3|11.6|16|50.2|5.5|5.9"/>
</p:tagLst>
</file>

<file path=ppt/tags/tag34.xml><?xml version="1.0" encoding="utf-8"?>
<p:tagLst xmlns:a="http://schemas.openxmlformats.org/drawingml/2006/main" xmlns:r="http://schemas.openxmlformats.org/officeDocument/2006/relationships" xmlns:p="http://schemas.openxmlformats.org/presentationml/2006/main">
  <p:tag name="TIMING" val="|5.5|9|38.2|39.1|22.6|19.3|44.4|26.6"/>
</p:tagLst>
</file>

<file path=ppt/tags/tag35.xml><?xml version="1.0" encoding="utf-8"?>
<p:tagLst xmlns:a="http://schemas.openxmlformats.org/drawingml/2006/main" xmlns:r="http://schemas.openxmlformats.org/officeDocument/2006/relationships" xmlns:p="http://schemas.openxmlformats.org/presentationml/2006/main">
  <p:tag name="TIMING" val="|22"/>
</p:tagLst>
</file>

<file path=ppt/tags/tag36.xml><?xml version="1.0" encoding="utf-8"?>
<p:tagLst xmlns:a="http://schemas.openxmlformats.org/drawingml/2006/main" xmlns:r="http://schemas.openxmlformats.org/officeDocument/2006/relationships" xmlns:p="http://schemas.openxmlformats.org/presentationml/2006/main">
  <p:tag name="TIMING" val="|19.2|8|8.7|5.9"/>
</p:tagLst>
</file>

<file path=ppt/tags/tag37.xml><?xml version="1.0" encoding="utf-8"?>
<p:tagLst xmlns:a="http://schemas.openxmlformats.org/drawingml/2006/main" xmlns:r="http://schemas.openxmlformats.org/officeDocument/2006/relationships" xmlns:p="http://schemas.openxmlformats.org/presentationml/2006/main">
  <p:tag name="TIMING" val="|14.6|23.9|10.6|4.7"/>
</p:tagLst>
</file>

<file path=ppt/tags/tag38.xml><?xml version="1.0" encoding="utf-8"?>
<p:tagLst xmlns:a="http://schemas.openxmlformats.org/drawingml/2006/main" xmlns:r="http://schemas.openxmlformats.org/officeDocument/2006/relationships" xmlns:p="http://schemas.openxmlformats.org/presentationml/2006/main">
  <p:tag name="TIMING" val="|8.4|12.7|5.4|13"/>
</p:tagLst>
</file>

<file path=ppt/tags/tag39.xml><?xml version="1.0" encoding="utf-8"?>
<p:tagLst xmlns:a="http://schemas.openxmlformats.org/drawingml/2006/main" xmlns:r="http://schemas.openxmlformats.org/officeDocument/2006/relationships" xmlns:p="http://schemas.openxmlformats.org/presentationml/2006/main">
  <p:tag name="TIMING" val="|37.4|21.6"/>
</p:tagLst>
</file>

<file path=ppt/tags/tag4.xml><?xml version="1.0" encoding="utf-8"?>
<p:tagLst xmlns:a="http://schemas.openxmlformats.org/drawingml/2006/main" xmlns:r="http://schemas.openxmlformats.org/officeDocument/2006/relationships" xmlns:p="http://schemas.openxmlformats.org/presentationml/2006/main">
  <p:tag name="TIMING" val="|5.4|8.2"/>
</p:tagLst>
</file>

<file path=ppt/tags/tag40.xml><?xml version="1.0" encoding="utf-8"?>
<p:tagLst xmlns:a="http://schemas.openxmlformats.org/drawingml/2006/main" xmlns:r="http://schemas.openxmlformats.org/officeDocument/2006/relationships" xmlns:p="http://schemas.openxmlformats.org/presentationml/2006/main">
  <p:tag name="TIMING" val="|14.6|29.2|6.1"/>
</p:tagLst>
</file>

<file path=ppt/tags/tag41.xml><?xml version="1.0" encoding="utf-8"?>
<p:tagLst xmlns:a="http://schemas.openxmlformats.org/drawingml/2006/main" xmlns:r="http://schemas.openxmlformats.org/officeDocument/2006/relationships" xmlns:p="http://schemas.openxmlformats.org/presentationml/2006/main">
  <p:tag name="TIMING" val="|24.9|9.6|16.8|2.6|18|5.5|6.3"/>
</p:tagLst>
</file>

<file path=ppt/tags/tag42.xml><?xml version="1.0" encoding="utf-8"?>
<p:tagLst xmlns:a="http://schemas.openxmlformats.org/drawingml/2006/main" xmlns:r="http://schemas.openxmlformats.org/officeDocument/2006/relationships" xmlns:p="http://schemas.openxmlformats.org/presentationml/2006/main">
  <p:tag name="TIMING" val="|27.8|31"/>
</p:tagLst>
</file>

<file path=ppt/tags/tag5.xml><?xml version="1.0" encoding="utf-8"?>
<p:tagLst xmlns:a="http://schemas.openxmlformats.org/drawingml/2006/main" xmlns:r="http://schemas.openxmlformats.org/officeDocument/2006/relationships" xmlns:p="http://schemas.openxmlformats.org/presentationml/2006/main">
  <p:tag name="TIMING" val="|4.4|5.4|9.9|7.7"/>
</p:tagLst>
</file>

<file path=ppt/tags/tag6.xml><?xml version="1.0" encoding="utf-8"?>
<p:tagLst xmlns:a="http://schemas.openxmlformats.org/drawingml/2006/main" xmlns:r="http://schemas.openxmlformats.org/officeDocument/2006/relationships" xmlns:p="http://schemas.openxmlformats.org/presentationml/2006/main">
  <p:tag name="TIMING" val="|12.5|6.2|5|6.9"/>
</p:tagLst>
</file>

<file path=ppt/tags/tag7.xml><?xml version="1.0" encoding="utf-8"?>
<p:tagLst xmlns:a="http://schemas.openxmlformats.org/drawingml/2006/main" xmlns:r="http://schemas.openxmlformats.org/officeDocument/2006/relationships" xmlns:p="http://schemas.openxmlformats.org/presentationml/2006/main">
  <p:tag name="TIMING" val="|39.3|3.8|41"/>
</p:tagLst>
</file>

<file path=ppt/tags/tag8.xml><?xml version="1.0" encoding="utf-8"?>
<p:tagLst xmlns:a="http://schemas.openxmlformats.org/drawingml/2006/main" xmlns:r="http://schemas.openxmlformats.org/officeDocument/2006/relationships" xmlns:p="http://schemas.openxmlformats.org/presentationml/2006/main">
  <p:tag name="TIMING" val="|27.3|11.6|16|50.2|5.5|5.9"/>
</p:tagLst>
</file>

<file path=ppt/tags/tag9.xml><?xml version="1.0" encoding="utf-8"?>
<p:tagLst xmlns:a="http://schemas.openxmlformats.org/drawingml/2006/main" xmlns:r="http://schemas.openxmlformats.org/officeDocument/2006/relationships" xmlns:p="http://schemas.openxmlformats.org/presentationml/2006/main">
  <p:tag name="TIMING" val="|12.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96429</TotalTime>
  <Words>4743</Words>
  <Application>Microsoft Office PowerPoint</Application>
  <PresentationFormat>On-screen Show (4:3)</PresentationFormat>
  <Paragraphs>769</Paragraphs>
  <Slides>54</Slides>
  <Notes>1</Notes>
  <HiddenSlides>0</HiddenSlides>
  <MMClips>54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Consolas</vt:lpstr>
      <vt:lpstr>Constantia</vt:lpstr>
      <vt:lpstr>Georgia</vt:lpstr>
      <vt:lpstr>Times New Roman</vt:lpstr>
      <vt:lpstr>Custom Design</vt:lpstr>
      <vt:lpstr>Linked lists with dynamic allocation</vt:lpstr>
      <vt:lpstr>Outline</vt:lpstr>
      <vt:lpstr>Nodes</vt:lpstr>
      <vt:lpstr>Nodes</vt:lpstr>
      <vt:lpstr>Nodes</vt:lpstr>
      <vt:lpstr>Nodes</vt:lpstr>
      <vt:lpstr>Nodes</vt:lpstr>
      <vt:lpstr>Nodes</vt:lpstr>
      <vt:lpstr>Nodes</vt:lpstr>
      <vt:lpstr>Nodes</vt:lpstr>
      <vt:lpstr>Nodes</vt:lpstr>
      <vt:lpstr>Push front</vt:lpstr>
      <vt:lpstr>Push front when empty</vt:lpstr>
      <vt:lpstr>Push front when empty</vt:lpstr>
      <vt:lpstr>Push front when not empty</vt:lpstr>
      <vt:lpstr>Push front when not empty</vt:lpstr>
      <vt:lpstr>Push front when not empty</vt:lpstr>
      <vt:lpstr>Simplifying push front</vt:lpstr>
      <vt:lpstr>Simplifying push front</vt:lpstr>
      <vt:lpstr>Simplifying push front</vt:lpstr>
      <vt:lpstr>Simplifying push front</vt:lpstr>
      <vt:lpstr>The first value (front)</vt:lpstr>
      <vt:lpstr>Empty?</vt:lpstr>
      <vt:lpstr>Empty?</vt:lpstr>
      <vt:lpstr>Popping the front node</vt:lpstr>
      <vt:lpstr>Popping the front node</vt:lpstr>
      <vt:lpstr>Popping the front when not empty</vt:lpstr>
      <vt:lpstr>Popping the front when not empty</vt:lpstr>
      <vt:lpstr>Popping the front when not empty</vt:lpstr>
      <vt:lpstr>Popping the front when not empty</vt:lpstr>
      <vt:lpstr>Popping the front when not empty</vt:lpstr>
      <vt:lpstr>Popping the front when not empty</vt:lpstr>
      <vt:lpstr>Popping the front when not empty</vt:lpstr>
      <vt:lpstr>Destructor</vt:lpstr>
      <vt:lpstr>Destructor</vt:lpstr>
      <vt:lpstr>Destructor</vt:lpstr>
      <vt:lpstr>Destructor</vt:lpstr>
      <vt:lpstr>Linked list class</vt:lpstr>
      <vt:lpstr>Linked list class</vt:lpstr>
      <vt:lpstr>Clearing a linked list</vt:lpstr>
      <vt:lpstr>Looping through a linked list</vt:lpstr>
      <vt:lpstr>Looping through a linked list</vt:lpstr>
      <vt:lpstr>Looping through a linked list</vt:lpstr>
      <vt:lpstr>Looping through a linked list</vt:lpstr>
      <vt:lpstr>Size?</vt:lpstr>
      <vt:lpstr>Erase?</vt:lpstr>
      <vt:lpstr>Printing</vt:lpstr>
      <vt:lpstr>Printing</vt:lpstr>
      <vt:lpstr>Printing</vt:lpstr>
      <vt:lpstr>Printing</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1656</cp:revision>
  <dcterms:created xsi:type="dcterms:W3CDTF">2009-09-11T23:00:44Z</dcterms:created>
  <dcterms:modified xsi:type="dcterms:W3CDTF">2020-11-16T02:06:45Z</dcterms:modified>
</cp:coreProperties>
</file>